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1"/>
  </p:notesMasterIdLst>
  <p:sldIdLst>
    <p:sldId id="258" r:id="rId5"/>
    <p:sldId id="259" r:id="rId6"/>
    <p:sldId id="260" r:id="rId7"/>
    <p:sldId id="261" r:id="rId8"/>
    <p:sldId id="265" r:id="rId9"/>
    <p:sldId id="263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53B433-D711-DDE8-EA77-B21D221CDDB1}" name="Pasquale, Kathryn M.,RN" initials="KP" userId="S::Kathryn_Pasquale@DFCI.HARVARD.EDU::63926317-0c50-4c1b-95fe-89b44c60a4a5" providerId="AD"/>
  <p188:author id="{9DE2FB45-3C92-920D-485C-323B661CE33B}" name="Hossain, Shahrier,PHARMD" initials="SH" userId="S::Shahrier_Hossain@DFCI.HARVARD.EDU::b97806e3-4dd9-465f-a8f9-2ffda33daa19" providerId="AD"/>
  <p188:author id="{B35086AA-F159-F1C4-AE98-53180CE97470}" name="Pasquale, Kathryn M.,RN" initials="PK" userId="S::kathryn_pasquale@dfci.harvard.edu::63926317-0c50-4c1b-95fe-89b44c60a4a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646"/>
    <a:srgbClr val="F2C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60" d="100"/>
          <a:sy n="60" d="100"/>
        </p:scale>
        <p:origin x="7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quale, Kathryn M.,RN" userId="S::kathryn_pasquale@dfci.harvard.edu::63926317-0c50-4c1b-95fe-89b44c60a4a5" providerId="AD" clId="Web-{12906639-F3A8-C192-F620-A59A36C1C1C5}"/>
    <pc:docChg chg="addSld modSld">
      <pc:chgData name="Pasquale, Kathryn M.,RN" userId="S::kathryn_pasquale@dfci.harvard.edu::63926317-0c50-4c1b-95fe-89b44c60a4a5" providerId="AD" clId="Web-{12906639-F3A8-C192-F620-A59A36C1C1C5}" dt="2025-05-27T18:56:48.503" v="73" actId="20577"/>
      <pc:docMkLst>
        <pc:docMk/>
      </pc:docMkLst>
      <pc:sldChg chg="modSp">
        <pc:chgData name="Pasquale, Kathryn M.,RN" userId="S::kathryn_pasquale@dfci.harvard.edu::63926317-0c50-4c1b-95fe-89b44c60a4a5" providerId="AD" clId="Web-{12906639-F3A8-C192-F620-A59A36C1C1C5}" dt="2025-05-27T18:56:34.206" v="70" actId="20577"/>
        <pc:sldMkLst>
          <pc:docMk/>
          <pc:sldMk cId="577507813" sldId="258"/>
        </pc:sldMkLst>
      </pc:sldChg>
      <pc:sldChg chg="modSp">
        <pc:chgData name="Pasquale, Kathryn M.,RN" userId="S::kathryn_pasquale@dfci.harvard.edu::63926317-0c50-4c1b-95fe-89b44c60a4a5" providerId="AD" clId="Web-{12906639-F3A8-C192-F620-A59A36C1C1C5}" dt="2025-05-27T18:56:41.268" v="72" actId="20577"/>
        <pc:sldMkLst>
          <pc:docMk/>
          <pc:sldMk cId="2979859886" sldId="259"/>
        </pc:sldMkLst>
      </pc:sldChg>
      <pc:sldChg chg="modSp add replId">
        <pc:chgData name="Pasquale, Kathryn M.,RN" userId="S::kathryn_pasquale@dfci.harvard.edu::63926317-0c50-4c1b-95fe-89b44c60a4a5" providerId="AD" clId="Web-{12906639-F3A8-C192-F620-A59A36C1C1C5}" dt="2025-05-27T18:56:48.503" v="73" actId="20577"/>
        <pc:sldMkLst>
          <pc:docMk/>
          <pc:sldMk cId="4175166705" sldId="260"/>
        </pc:sldMkLst>
      </pc:sldChg>
    </pc:docChg>
  </pc:docChgLst>
  <pc:docChgLst>
    <pc:chgData name="Pasquale, Kathryn M.,RN" userId="63926317-0c50-4c1b-95fe-89b44c60a4a5" providerId="ADAL" clId="{42B4CE1E-3443-4355-873F-EE57C6D599D9}"/>
    <pc:docChg chg="modSld">
      <pc:chgData name="Pasquale, Kathryn M.,RN" userId="63926317-0c50-4c1b-95fe-89b44c60a4a5" providerId="ADAL" clId="{42B4CE1E-3443-4355-873F-EE57C6D599D9}" dt="2025-10-06T12:00:40.033" v="2" actId="1076"/>
      <pc:docMkLst>
        <pc:docMk/>
      </pc:docMkLst>
      <pc:sldChg chg="modSp mod">
        <pc:chgData name="Pasquale, Kathryn M.,RN" userId="63926317-0c50-4c1b-95fe-89b44c60a4a5" providerId="ADAL" clId="{42B4CE1E-3443-4355-873F-EE57C6D599D9}" dt="2025-10-06T12:00:40.033" v="2" actId="1076"/>
        <pc:sldMkLst>
          <pc:docMk/>
          <pc:sldMk cId="291096030" sldId="265"/>
        </pc:sldMkLst>
        <pc:spChg chg="mod">
          <ac:chgData name="Pasquale, Kathryn M.,RN" userId="63926317-0c50-4c1b-95fe-89b44c60a4a5" providerId="ADAL" clId="{42B4CE1E-3443-4355-873F-EE57C6D599D9}" dt="2025-10-06T12:00:40.033" v="2" actId="1076"/>
          <ac:spMkLst>
            <pc:docMk/>
            <pc:sldMk cId="291096030" sldId="265"/>
            <ac:spMk id="28" creationId="{381D5226-E43A-2BA0-5484-D975BC8D289C}"/>
          </ac:spMkLst>
        </pc:spChg>
      </pc:sldChg>
    </pc:docChg>
  </pc:docChgLst>
  <pc:docChgLst>
    <pc:chgData name="Pasquale, Kathryn M.,RN" userId="S::kathryn_pasquale@dfci.harvard.edu::63926317-0c50-4c1b-95fe-89b44c60a4a5" providerId="AD" clId="Web-{B2D3E41A-9211-D865-473D-950BDDBB59EA}"/>
    <pc:docChg chg="addSld delSld modSld">
      <pc:chgData name="Pasquale, Kathryn M.,RN" userId="S::kathryn_pasquale@dfci.harvard.edu::63926317-0c50-4c1b-95fe-89b44c60a4a5" providerId="AD" clId="Web-{B2D3E41A-9211-D865-473D-950BDDBB59EA}" dt="2025-05-22T15:07:08.768" v="462" actId="20577"/>
      <pc:docMkLst>
        <pc:docMk/>
      </pc:docMkLst>
      <pc:sldChg chg="del">
        <pc:chgData name="Pasquale, Kathryn M.,RN" userId="S::kathryn_pasquale@dfci.harvard.edu::63926317-0c50-4c1b-95fe-89b44c60a4a5" providerId="AD" clId="Web-{B2D3E41A-9211-D865-473D-950BDDBB59EA}" dt="2025-05-22T13:14:59.512" v="1"/>
        <pc:sldMkLst>
          <pc:docMk/>
          <pc:sldMk cId="109857222" sldId="256"/>
        </pc:sldMkLst>
      </pc:sldChg>
      <pc:sldChg chg="modSp add del">
        <pc:chgData name="Pasquale, Kathryn M.,RN" userId="S::kathryn_pasquale@dfci.harvard.edu::63926317-0c50-4c1b-95fe-89b44c60a4a5" providerId="AD" clId="Web-{B2D3E41A-9211-D865-473D-950BDDBB59EA}" dt="2025-05-22T13:18:59.912" v="4"/>
        <pc:sldMkLst>
          <pc:docMk/>
          <pc:sldMk cId="4131662468" sldId="257"/>
        </pc:sldMkLst>
      </pc:sldChg>
      <pc:sldChg chg="addSp delSp modSp add">
        <pc:chgData name="Pasquale, Kathryn M.,RN" userId="S::kathryn_pasquale@dfci.harvard.edu::63926317-0c50-4c1b-95fe-89b44c60a4a5" providerId="AD" clId="Web-{B2D3E41A-9211-D865-473D-950BDDBB59EA}" dt="2025-05-22T15:07:08.768" v="462" actId="20577"/>
        <pc:sldMkLst>
          <pc:docMk/>
          <pc:sldMk cId="577507813" sldId="258"/>
        </pc:sldMkLst>
      </pc:sldChg>
      <pc:sldChg chg="modSp add replId">
        <pc:chgData name="Pasquale, Kathryn M.,RN" userId="S::kathryn_pasquale@dfci.harvard.edu::63926317-0c50-4c1b-95fe-89b44c60a4a5" providerId="AD" clId="Web-{B2D3E41A-9211-D865-473D-950BDDBB59EA}" dt="2025-05-22T13:59:43.648" v="283" actId="20577"/>
        <pc:sldMkLst>
          <pc:docMk/>
          <pc:sldMk cId="1804689085" sldId="259"/>
        </pc:sldMkLst>
      </pc:sldChg>
    </pc:docChg>
  </pc:docChgLst>
  <pc:docChgLst>
    <pc:chgData name="Hossain, Shahrier,PHARMD" userId="b97806e3-4dd9-465f-a8f9-2ffda33daa19" providerId="ADAL" clId="{055051FA-95F5-4356-99F4-73341B7B7678}"/>
    <pc:docChg chg="undo custSel addSld modSld">
      <pc:chgData name="Hossain, Shahrier,PHARMD" userId="b97806e3-4dd9-465f-a8f9-2ffda33daa19" providerId="ADAL" clId="{055051FA-95F5-4356-99F4-73341B7B7678}" dt="2025-06-05T13:08:27.098" v="2085" actId="20577"/>
      <pc:docMkLst>
        <pc:docMk/>
      </pc:docMkLst>
      <pc:sldChg chg="modSp mod">
        <pc:chgData name="Hossain, Shahrier,PHARMD" userId="b97806e3-4dd9-465f-a8f9-2ffda33daa19" providerId="ADAL" clId="{055051FA-95F5-4356-99F4-73341B7B7678}" dt="2025-06-05T12:10:19.226" v="0" actId="20577"/>
        <pc:sldMkLst>
          <pc:docMk/>
          <pc:sldMk cId="2979859886" sldId="259"/>
        </pc:sldMkLst>
      </pc:sldChg>
      <pc:sldChg chg="modSp mod">
        <pc:chgData name="Hossain, Shahrier,PHARMD" userId="b97806e3-4dd9-465f-a8f9-2ffda33daa19" providerId="ADAL" clId="{055051FA-95F5-4356-99F4-73341B7B7678}" dt="2025-06-05T13:08:27.098" v="2085" actId="20577"/>
        <pc:sldMkLst>
          <pc:docMk/>
          <pc:sldMk cId="4175166705" sldId="260"/>
        </pc:sldMkLst>
      </pc:sldChg>
      <pc:sldChg chg="modSp mod">
        <pc:chgData name="Hossain, Shahrier,PHARMD" userId="b97806e3-4dd9-465f-a8f9-2ffda33daa19" providerId="ADAL" clId="{055051FA-95F5-4356-99F4-73341B7B7678}" dt="2025-06-05T12:43:42.546" v="1138" actId="2711"/>
        <pc:sldMkLst>
          <pc:docMk/>
          <pc:sldMk cId="3358285116" sldId="261"/>
        </pc:sldMkLst>
      </pc:sldChg>
      <pc:sldChg chg="modSp mod">
        <pc:chgData name="Hossain, Shahrier,PHARMD" userId="b97806e3-4dd9-465f-a8f9-2ffda33daa19" providerId="ADAL" clId="{055051FA-95F5-4356-99F4-73341B7B7678}" dt="2025-06-05T12:43:16.321" v="1137" actId="20577"/>
        <pc:sldMkLst>
          <pc:docMk/>
          <pc:sldMk cId="1853452249" sldId="263"/>
        </pc:sldMkLst>
      </pc:sldChg>
      <pc:sldChg chg="addSp delSp modSp add mod">
        <pc:chgData name="Hossain, Shahrier,PHARMD" userId="b97806e3-4dd9-465f-a8f9-2ffda33daa19" providerId="ADAL" clId="{055051FA-95F5-4356-99F4-73341B7B7678}" dt="2025-06-05T12:39:08.853" v="1108" actId="14100"/>
        <pc:sldMkLst>
          <pc:docMk/>
          <pc:sldMk cId="1087328493" sldId="264"/>
        </pc:sldMkLst>
      </pc:sldChg>
    </pc:docChg>
  </pc:docChgLst>
  <pc:docChgLst>
    <pc:chgData name="Pasquale, Kathryn M.,RN" userId="S::kathryn_pasquale@dfci.harvard.edu::63926317-0c50-4c1b-95fe-89b44c60a4a5" providerId="AD" clId="Web-{5DE46F7E-B32C-F924-6D72-D7D9CD545FEF}"/>
    <pc:docChg chg="addSld delSld">
      <pc:chgData name="Pasquale, Kathryn M.,RN" userId="S::kathryn_pasquale@dfci.harvard.edu::63926317-0c50-4c1b-95fe-89b44c60a4a5" providerId="AD" clId="Web-{5DE46F7E-B32C-F924-6D72-D7D9CD545FEF}" dt="2025-09-09T13:21:13.684" v="1"/>
      <pc:docMkLst>
        <pc:docMk/>
      </pc:docMkLst>
      <pc:sldChg chg="del">
        <pc:chgData name="Pasquale, Kathryn M.,RN" userId="S::kathryn_pasquale@dfci.harvard.edu::63926317-0c50-4c1b-95fe-89b44c60a4a5" providerId="AD" clId="Web-{5DE46F7E-B32C-F924-6D72-D7D9CD545FEF}" dt="2025-09-09T13:21:13.684" v="1"/>
        <pc:sldMkLst>
          <pc:docMk/>
          <pc:sldMk cId="1087328493" sldId="264"/>
        </pc:sldMkLst>
      </pc:sldChg>
      <pc:sldChg chg="add">
        <pc:chgData name="Pasquale, Kathryn M.,RN" userId="S::kathryn_pasquale@dfci.harvard.edu::63926317-0c50-4c1b-95fe-89b44c60a4a5" providerId="AD" clId="Web-{5DE46F7E-B32C-F924-6D72-D7D9CD545FEF}" dt="2025-09-09T13:21:04.731" v="0"/>
        <pc:sldMkLst>
          <pc:docMk/>
          <pc:sldMk cId="291096030" sldId="265"/>
        </pc:sldMkLst>
      </pc:sldChg>
    </pc:docChg>
  </pc:docChgLst>
  <pc:docChgLst>
    <pc:chgData name="Pasquale, Kathryn M.,RN" userId="S::kathryn_pasquale@dfci.harvard.edu::63926317-0c50-4c1b-95fe-89b44c60a4a5" providerId="AD" clId="Web-{E45E5DFA-C518-2DF3-E889-0FFE2B015C94}"/>
    <pc:docChg chg="addSld delSld modSld addMainMaster modMainMaster">
      <pc:chgData name="Pasquale, Kathryn M.,RN" userId="S::kathryn_pasquale@dfci.harvard.edu::63926317-0c50-4c1b-95fe-89b44c60a4a5" providerId="AD" clId="Web-{E45E5DFA-C518-2DF3-E889-0FFE2B015C94}" dt="2025-05-22T19:00:22.428" v="1960" actId="20577"/>
      <pc:docMkLst>
        <pc:docMk/>
      </pc:docMkLst>
      <pc:sldChg chg="modSp add del">
        <pc:chgData name="Pasquale, Kathryn M.,RN" userId="S::kathryn_pasquale@dfci.harvard.edu::63926317-0c50-4c1b-95fe-89b44c60a4a5" providerId="AD" clId="Web-{E45E5DFA-C518-2DF3-E889-0FFE2B015C94}" dt="2025-05-22T15:47:21.556" v="1392"/>
        <pc:sldMkLst>
          <pc:docMk/>
          <pc:sldMk cId="1127122592" sldId="257"/>
        </pc:sldMkLst>
      </pc:sldChg>
      <pc:sldChg chg="addSp modSp">
        <pc:chgData name="Pasquale, Kathryn M.,RN" userId="S::kathryn_pasquale@dfci.harvard.edu::63926317-0c50-4c1b-95fe-89b44c60a4a5" providerId="AD" clId="Web-{E45E5DFA-C518-2DF3-E889-0FFE2B015C94}" dt="2025-05-22T19:00:22.428" v="1960" actId="20577"/>
        <pc:sldMkLst>
          <pc:docMk/>
          <pc:sldMk cId="577507813" sldId="258"/>
        </pc:sldMkLst>
      </pc:sldChg>
      <pc:sldChg chg="del">
        <pc:chgData name="Pasquale, Kathryn M.,RN" userId="S::kathryn_pasquale@dfci.harvard.edu::63926317-0c50-4c1b-95fe-89b44c60a4a5" providerId="AD" clId="Web-{E45E5DFA-C518-2DF3-E889-0FFE2B015C94}" dt="2025-05-22T15:45:54.536" v="1389"/>
        <pc:sldMkLst>
          <pc:docMk/>
          <pc:sldMk cId="1804689085" sldId="259"/>
        </pc:sldMkLst>
      </pc:sldChg>
      <pc:sldChg chg="addSp delSp modSp add replId modNotes">
        <pc:chgData name="Pasquale, Kathryn M.,RN" userId="S::kathryn_pasquale@dfci.harvard.edu::63926317-0c50-4c1b-95fe-89b44c60a4a5" providerId="AD" clId="Web-{E45E5DFA-C518-2DF3-E889-0FFE2B015C94}" dt="2025-05-22T17:32:27.422" v="1676"/>
        <pc:sldMkLst>
          <pc:docMk/>
          <pc:sldMk cId="2979859886" sldId="259"/>
        </pc:sldMkLst>
      </pc:sldChg>
      <pc:sldMasterChg chg="add addSldLayout">
        <pc:chgData name="Pasquale, Kathryn M.,RN" userId="S::kathryn_pasquale@dfci.harvard.edu::63926317-0c50-4c1b-95fe-89b44c60a4a5" providerId="AD" clId="Web-{E45E5DFA-C518-2DF3-E889-0FFE2B015C94}" dt="2025-05-22T15:45:36.113" v="1384"/>
        <pc:sldMasterMkLst>
          <pc:docMk/>
          <pc:sldMasterMk cId="1982398576" sldId="2147483660"/>
        </pc:sldMasterMkLst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3921990499" sldId="2147483661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11689027" sldId="2147483662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595500033" sldId="2147483663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2256842012" sldId="2147483664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215854359" sldId="2147483665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764479572" sldId="2147483666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3365287692" sldId="2147483667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1581466392" sldId="2147483668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2334823411" sldId="2147483669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1497341168" sldId="2147483670"/>
          </pc:sldLayoutMkLst>
        </pc:sldLayoutChg>
        <pc:sldLayoutChg chg="ad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1982398576" sldId="2147483660"/>
            <pc:sldLayoutMk cId="1189453955" sldId="2147483671"/>
          </pc:sldLayoutMkLst>
        </pc:sldLayoutChg>
      </pc:sldMasterChg>
      <pc:sldMasterChg chg="replId modSldLayout">
        <pc:chgData name="Pasquale, Kathryn M.,RN" userId="S::kathryn_pasquale@dfci.harvard.edu::63926317-0c50-4c1b-95fe-89b44c60a4a5" providerId="AD" clId="Web-{E45E5DFA-C518-2DF3-E889-0FFE2B015C94}" dt="2025-05-22T15:45:36.113" v="1384"/>
        <pc:sldMasterMkLst>
          <pc:docMk/>
          <pc:sldMasterMk cId="2460954070" sldId="2147483672"/>
        </pc:sldMasterMkLst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2385387890" sldId="2147483673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949138452" sldId="2147483674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2591524520" sldId="2147483675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1203092039" sldId="2147483676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3733172339" sldId="2147483677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3210312558" sldId="2147483678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3146388984" sldId="2147483679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3171841454" sldId="2147483680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1718958274" sldId="2147483681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2202905451" sldId="2147483682"/>
          </pc:sldLayoutMkLst>
        </pc:sldLayoutChg>
        <pc:sldLayoutChg chg="replId">
          <pc:chgData name="Pasquale, Kathryn M.,RN" userId="S::kathryn_pasquale@dfci.harvard.edu::63926317-0c50-4c1b-95fe-89b44c60a4a5" providerId="AD" clId="Web-{E45E5DFA-C518-2DF3-E889-0FFE2B015C94}" dt="2025-05-22T15:45:36.113" v="1384"/>
          <pc:sldLayoutMkLst>
            <pc:docMk/>
            <pc:sldMasterMk cId="2460954070" sldId="2147483672"/>
            <pc:sldLayoutMk cId="3479445657" sldId="2147483683"/>
          </pc:sldLayoutMkLst>
        </pc:sldLayoutChg>
      </pc:sldMasterChg>
    </pc:docChg>
  </pc:docChgLst>
  <pc:docChgLst>
    <pc:chgData name="Pasquale, Kathryn M.,RN" userId="S::kathryn_pasquale@dfci.harvard.edu::63926317-0c50-4c1b-95fe-89b44c60a4a5" providerId="AD" clId="Web-{469345B3-A1BE-081A-2EA7-281936A46CDF}"/>
    <pc:docChg chg="mod modSld">
      <pc:chgData name="Pasquale, Kathryn M.,RN" userId="S::kathryn_pasquale@dfci.harvard.edu::63926317-0c50-4c1b-95fe-89b44c60a4a5" providerId="AD" clId="Web-{469345B3-A1BE-081A-2EA7-281936A46CDF}" dt="2025-06-05T12:37:57.132" v="29"/>
      <pc:docMkLst>
        <pc:docMk/>
      </pc:docMkLst>
      <pc:sldChg chg="modSp modCm">
        <pc:chgData name="Pasquale, Kathryn M.,RN" userId="S::kathryn_pasquale@dfci.harvard.edu::63926317-0c50-4c1b-95fe-89b44c60a4a5" providerId="AD" clId="Web-{469345B3-A1BE-081A-2EA7-281936A46CDF}" dt="2025-06-05T12:36:59.271" v="23" actId="20577"/>
        <pc:sldMkLst>
          <pc:docMk/>
          <pc:sldMk cId="577507813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Pasquale, Kathryn M.,RN" userId="S::kathryn_pasquale@dfci.harvard.edu::63926317-0c50-4c1b-95fe-89b44c60a4a5" providerId="AD" clId="Web-{469345B3-A1BE-081A-2EA7-281936A46CDF}" dt="2025-06-05T12:36:47.865" v="22" actId="20577"/>
              <pc2:cmMkLst xmlns:pc2="http://schemas.microsoft.com/office/powerpoint/2019/9/main/command">
                <pc:docMk/>
                <pc:sldMk cId="577507813" sldId="258"/>
                <pc2:cmMk id="{7FA566C0-E46C-4FDA-BA7A-251ACFDC4EC2}"/>
              </pc2:cmMkLst>
            </pc226:cmChg>
          </p:ext>
        </pc:extLst>
      </pc:sldChg>
      <pc:sldChg chg="modSp modCm">
        <pc:chgData name="Pasquale, Kathryn M.,RN" userId="S::kathryn_pasquale@dfci.harvard.edu::63926317-0c50-4c1b-95fe-89b44c60a4a5" providerId="AD" clId="Web-{469345B3-A1BE-081A-2EA7-281936A46CDF}" dt="2025-06-05T12:37:54.632" v="28" actId="20577"/>
        <pc:sldMkLst>
          <pc:docMk/>
          <pc:sldMk cId="2979859886" sldId="25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Pasquale, Kathryn M.,RN" userId="S::kathryn_pasquale@dfci.harvard.edu::63926317-0c50-4c1b-95fe-89b44c60a4a5" providerId="AD" clId="Web-{469345B3-A1BE-081A-2EA7-281936A46CDF}" dt="2025-06-05T12:37:40.382" v="27" actId="20577"/>
              <pc2:cmMkLst xmlns:pc2="http://schemas.microsoft.com/office/powerpoint/2019/9/main/command">
                <pc:docMk/>
                <pc:sldMk cId="2979859886" sldId="259"/>
                <pc2:cmMk id="{3A7D7162-E671-4919-BE48-50599E90C190}"/>
              </pc2:cmMkLst>
            </pc226:cmChg>
          </p:ext>
        </pc:extLst>
      </pc:sldChg>
    </pc:docChg>
  </pc:docChgLst>
  <pc:docChgLst>
    <pc:chgData name="Pasquale, Kathryn M.,RN" userId="63926317-0c50-4c1b-95fe-89b44c60a4a5" providerId="ADAL" clId="{612C92DF-ABFE-4FD2-8EBE-17C64296DD64}"/>
    <pc:docChg chg="undo custSel addSld delSld modSld sldOrd modNotesMaster">
      <pc:chgData name="Pasquale, Kathryn M.,RN" userId="63926317-0c50-4c1b-95fe-89b44c60a4a5" providerId="ADAL" clId="{612C92DF-ABFE-4FD2-8EBE-17C64296DD64}" dt="2025-06-09T12:03:59.249" v="5694" actId="20577"/>
      <pc:docMkLst>
        <pc:docMk/>
      </pc:docMkLst>
      <pc:sldChg chg="modSp mod modCm">
        <pc:chgData name="Pasquale, Kathryn M.,RN" userId="63926317-0c50-4c1b-95fe-89b44c60a4a5" providerId="ADAL" clId="{612C92DF-ABFE-4FD2-8EBE-17C64296DD64}" dt="2025-06-09T11:58:34.346" v="5538" actId="1076"/>
        <pc:sldMkLst>
          <pc:docMk/>
          <pc:sldMk cId="577507813" sldId="2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Pasquale, Kathryn M.,RN" userId="63926317-0c50-4c1b-95fe-89b44c60a4a5" providerId="ADAL" clId="{612C92DF-ABFE-4FD2-8EBE-17C64296DD64}" dt="2025-06-05T13:38:13.451" v="5379" actId="20577"/>
              <pc2:cmMkLst xmlns:pc2="http://schemas.microsoft.com/office/powerpoint/2019/9/main/command">
                <pc:docMk/>
                <pc:sldMk cId="577507813" sldId="258"/>
                <pc2:cmMk id="{7FA566C0-E46C-4FDA-BA7A-251ACFDC4EC2}"/>
              </pc2:cmMkLst>
            </pc226:cmChg>
          </p:ext>
        </pc:extLst>
      </pc:sldChg>
      <pc:sldChg chg="modSp mod">
        <pc:chgData name="Pasquale, Kathryn M.,RN" userId="63926317-0c50-4c1b-95fe-89b44c60a4a5" providerId="ADAL" clId="{612C92DF-ABFE-4FD2-8EBE-17C64296DD64}" dt="2025-06-09T12:00:12.189" v="5575" actId="1076"/>
        <pc:sldMkLst>
          <pc:docMk/>
          <pc:sldMk cId="2979859886" sldId="259"/>
        </pc:sldMkLst>
      </pc:sldChg>
      <pc:sldChg chg="addSp delSp modSp mod">
        <pc:chgData name="Pasquale, Kathryn M.,RN" userId="63926317-0c50-4c1b-95fe-89b44c60a4a5" providerId="ADAL" clId="{612C92DF-ABFE-4FD2-8EBE-17C64296DD64}" dt="2025-06-04T18:36:54.285" v="5343" actId="14100"/>
        <pc:sldMkLst>
          <pc:docMk/>
          <pc:sldMk cId="4175166705" sldId="260"/>
        </pc:sldMkLst>
      </pc:sldChg>
      <pc:sldChg chg="addSp modSp mod">
        <pc:chgData name="Pasquale, Kathryn M.,RN" userId="63926317-0c50-4c1b-95fe-89b44c60a4a5" providerId="ADAL" clId="{612C92DF-ABFE-4FD2-8EBE-17C64296DD64}" dt="2025-06-04T18:38:44.998" v="5377" actId="255"/>
        <pc:sldMkLst>
          <pc:docMk/>
          <pc:sldMk cId="3358285116" sldId="261"/>
        </pc:sldMkLst>
      </pc:sldChg>
      <pc:sldChg chg="addSp delSp modSp add del mod modShow">
        <pc:chgData name="Pasquale, Kathryn M.,RN" userId="63926317-0c50-4c1b-95fe-89b44c60a4a5" providerId="ADAL" clId="{612C92DF-ABFE-4FD2-8EBE-17C64296DD64}" dt="2025-06-05T13:49:19.314" v="5497" actId="2696"/>
        <pc:sldMkLst>
          <pc:docMk/>
          <pc:sldMk cId="1238791314" sldId="262"/>
        </pc:sldMkLst>
      </pc:sldChg>
      <pc:sldChg chg="addSp delSp modSp add mod ord">
        <pc:chgData name="Pasquale, Kathryn M.,RN" userId="63926317-0c50-4c1b-95fe-89b44c60a4a5" providerId="ADAL" clId="{612C92DF-ABFE-4FD2-8EBE-17C64296DD64}" dt="2025-05-30T18:15:36.670" v="5188" actId="20577"/>
        <pc:sldMkLst>
          <pc:docMk/>
          <pc:sldMk cId="1853452249" sldId="263"/>
        </pc:sldMkLst>
      </pc:sldChg>
      <pc:sldChg chg="add del">
        <pc:chgData name="Pasquale, Kathryn M.,RN" userId="63926317-0c50-4c1b-95fe-89b44c60a4a5" providerId="ADAL" clId="{612C92DF-ABFE-4FD2-8EBE-17C64296DD64}" dt="2025-05-29T20:02:47.755" v="1327" actId="47"/>
        <pc:sldMkLst>
          <pc:docMk/>
          <pc:sldMk cId="4157285228" sldId="263"/>
        </pc:sldMkLst>
      </pc:sldChg>
      <pc:sldChg chg="addSp delSp modSp mod">
        <pc:chgData name="Pasquale, Kathryn M.,RN" userId="63926317-0c50-4c1b-95fe-89b44c60a4a5" providerId="ADAL" clId="{612C92DF-ABFE-4FD2-8EBE-17C64296DD64}" dt="2025-06-09T12:03:59.249" v="5694" actId="20577"/>
        <pc:sldMkLst>
          <pc:docMk/>
          <pc:sldMk cId="1087328493" sldId="264"/>
        </pc:sldMkLst>
      </pc:sldChg>
    </pc:docChg>
  </pc:docChgLst>
  <pc:docChgLst>
    <pc:chgData name="Pasquale, Kathryn M.,RN" userId="63926317-0c50-4c1b-95fe-89b44c60a4a5" providerId="ADAL" clId="{CEE8943C-2A7D-47BA-B4CB-8DCFC81C004B}"/>
    <pc:docChg chg="modSld">
      <pc:chgData name="Pasquale, Kathryn M.,RN" userId="63926317-0c50-4c1b-95fe-89b44c60a4a5" providerId="ADAL" clId="{CEE8943C-2A7D-47BA-B4CB-8DCFC81C004B}" dt="2025-06-09T20:35:28.327" v="4" actId="1076"/>
      <pc:docMkLst>
        <pc:docMk/>
      </pc:docMkLst>
      <pc:sldChg chg="modSp mod">
        <pc:chgData name="Pasquale, Kathryn M.,RN" userId="63926317-0c50-4c1b-95fe-89b44c60a4a5" providerId="ADAL" clId="{CEE8943C-2A7D-47BA-B4CB-8DCFC81C004B}" dt="2025-06-09T20:35:28.327" v="4" actId="1076"/>
        <pc:sldMkLst>
          <pc:docMk/>
          <pc:sldMk cId="4175166705" sldId="260"/>
        </pc:sldMkLst>
      </pc:sldChg>
    </pc:docChg>
  </pc:docChgLst>
  <pc:docChgLst>
    <pc:chgData name="Pasquale, Kathryn M.,RN" userId="63926317-0c50-4c1b-95fe-89b44c60a4a5" providerId="ADAL" clId="{9ADC1608-4839-466C-8463-C70D1F8C158C}"/>
    <pc:docChg chg="undo custSel addSld modSld">
      <pc:chgData name="Pasquale, Kathryn M.,RN" userId="63926317-0c50-4c1b-95fe-89b44c60a4a5" providerId="ADAL" clId="{9ADC1608-4839-466C-8463-C70D1F8C158C}" dt="2025-05-28T17:08:15.618" v="3180" actId="20577"/>
      <pc:docMkLst>
        <pc:docMk/>
      </pc:docMkLst>
      <pc:sldChg chg="modSp mod">
        <pc:chgData name="Pasquale, Kathryn M.,RN" userId="63926317-0c50-4c1b-95fe-89b44c60a4a5" providerId="ADAL" clId="{9ADC1608-4839-466C-8463-C70D1F8C158C}" dt="2025-05-28T17:05:38.593" v="3169" actId="1076"/>
        <pc:sldMkLst>
          <pc:docMk/>
          <pc:sldMk cId="577507813" sldId="258"/>
        </pc:sldMkLst>
      </pc:sldChg>
      <pc:sldChg chg="addSp delSp modSp mod">
        <pc:chgData name="Pasquale, Kathryn M.,RN" userId="63926317-0c50-4c1b-95fe-89b44c60a4a5" providerId="ADAL" clId="{9ADC1608-4839-466C-8463-C70D1F8C158C}" dt="2025-05-28T17:06:25.952" v="3170" actId="207"/>
        <pc:sldMkLst>
          <pc:docMk/>
          <pc:sldMk cId="2979859886" sldId="259"/>
        </pc:sldMkLst>
      </pc:sldChg>
      <pc:sldChg chg="addSp delSp modSp mod">
        <pc:chgData name="Pasquale, Kathryn M.,RN" userId="63926317-0c50-4c1b-95fe-89b44c60a4a5" providerId="ADAL" clId="{9ADC1608-4839-466C-8463-C70D1F8C158C}" dt="2025-05-28T17:08:15.618" v="3180" actId="20577"/>
        <pc:sldMkLst>
          <pc:docMk/>
          <pc:sldMk cId="4175166705" sldId="260"/>
        </pc:sldMkLst>
      </pc:sldChg>
      <pc:sldChg chg="modSp add mod">
        <pc:chgData name="Pasquale, Kathryn M.,RN" userId="63926317-0c50-4c1b-95fe-89b44c60a4a5" providerId="ADAL" clId="{9ADC1608-4839-466C-8463-C70D1F8C158C}" dt="2025-05-28T17:06:50.182" v="3172" actId="207"/>
        <pc:sldMkLst>
          <pc:docMk/>
          <pc:sldMk cId="3358285116" sldId="26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B9C38F-1A96-428E-8A12-1B9DB833C7F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AD915C0A-3F92-4326-9D90-6424D74CCC7D}">
      <dgm:prSet phldrT="[Text]"/>
      <dgm:spPr/>
      <dgm:t>
        <a:bodyPr/>
        <a:lstStyle/>
        <a:p>
          <a:r>
            <a:rPr lang="en-US" dirty="0"/>
            <a:t>Patient Screens + for CRS/ICANS</a:t>
          </a:r>
        </a:p>
      </dgm:t>
    </dgm:pt>
    <dgm:pt modelId="{6152ADE1-E156-440A-811A-2806572AFB75}" type="parTrans" cxnId="{B43006FF-A00C-42B3-AF6A-14AF59354504}">
      <dgm:prSet/>
      <dgm:spPr/>
      <dgm:t>
        <a:bodyPr/>
        <a:lstStyle/>
        <a:p>
          <a:endParaRPr lang="en-US"/>
        </a:p>
      </dgm:t>
    </dgm:pt>
    <dgm:pt modelId="{1D4F23F1-0532-4C3E-A850-B058FFB772BF}" type="sibTrans" cxnId="{B43006FF-A00C-42B3-AF6A-14AF59354504}">
      <dgm:prSet/>
      <dgm:spPr/>
      <dgm:t>
        <a:bodyPr/>
        <a:lstStyle/>
        <a:p>
          <a:endParaRPr lang="en-US"/>
        </a:p>
      </dgm:t>
    </dgm:pt>
    <dgm:pt modelId="{E5818275-07E4-463F-BBC0-3B2C088A007C}">
      <dgm:prSet phldrT="[Text]"/>
      <dgm:spPr/>
      <dgm:t>
        <a:bodyPr/>
        <a:lstStyle/>
        <a:p>
          <a:r>
            <a:rPr lang="en-US" dirty="0"/>
            <a:t>Nurse will Page MD; MD will call patient</a:t>
          </a:r>
        </a:p>
      </dgm:t>
    </dgm:pt>
    <dgm:pt modelId="{24C7750F-43D1-4F84-BC34-2A9CDF770895}" type="parTrans" cxnId="{4AAE8BBB-42EF-4451-B4C4-93BC0520162B}">
      <dgm:prSet/>
      <dgm:spPr/>
      <dgm:t>
        <a:bodyPr/>
        <a:lstStyle/>
        <a:p>
          <a:endParaRPr lang="en-US"/>
        </a:p>
      </dgm:t>
    </dgm:pt>
    <dgm:pt modelId="{6AFD37BE-60BB-4528-884C-2BC0A19EAFE4}" type="sibTrans" cxnId="{4AAE8BBB-42EF-4451-B4C4-93BC0520162B}">
      <dgm:prSet/>
      <dgm:spPr/>
      <dgm:t>
        <a:bodyPr/>
        <a:lstStyle/>
        <a:p>
          <a:endParaRPr lang="en-US"/>
        </a:p>
      </dgm:t>
    </dgm:pt>
    <dgm:pt modelId="{6469375B-FB2A-4921-A9CE-E960844FE40A}">
      <dgm:prSet phldrT="[Text]"/>
      <dgm:spPr/>
      <dgm:t>
        <a:bodyPr/>
        <a:lstStyle/>
        <a:p>
          <a:r>
            <a:rPr lang="en-US" dirty="0"/>
            <a:t>MD will assess patient via phone and advise patient to treat at home or require admission</a:t>
          </a:r>
        </a:p>
      </dgm:t>
    </dgm:pt>
    <dgm:pt modelId="{9D98D687-2BF8-4BEB-9A7C-AAF98044B567}" type="parTrans" cxnId="{59089F3F-9752-4FCE-9B35-B7E06AD37DB1}">
      <dgm:prSet/>
      <dgm:spPr/>
      <dgm:t>
        <a:bodyPr/>
        <a:lstStyle/>
        <a:p>
          <a:endParaRPr lang="en-US"/>
        </a:p>
      </dgm:t>
    </dgm:pt>
    <dgm:pt modelId="{4E6E2DFA-7479-4881-9C3C-DD7BB72AA698}" type="sibTrans" cxnId="{59089F3F-9752-4FCE-9B35-B7E06AD37DB1}">
      <dgm:prSet/>
      <dgm:spPr/>
      <dgm:t>
        <a:bodyPr/>
        <a:lstStyle/>
        <a:p>
          <a:endParaRPr lang="en-US"/>
        </a:p>
      </dgm:t>
    </dgm:pt>
    <dgm:pt modelId="{028E67BE-D08B-4599-A5D3-4F9A67083ACB}" type="pres">
      <dgm:prSet presAssocID="{21B9C38F-1A96-428E-8A12-1B9DB833C7F5}" presName="linearFlow" presStyleCnt="0">
        <dgm:presLayoutVars>
          <dgm:resizeHandles val="exact"/>
        </dgm:presLayoutVars>
      </dgm:prSet>
      <dgm:spPr/>
    </dgm:pt>
    <dgm:pt modelId="{07C19037-004C-4D40-A798-A0C30E05B64D}" type="pres">
      <dgm:prSet presAssocID="{AD915C0A-3F92-4326-9D90-6424D74CCC7D}" presName="node" presStyleLbl="node1" presStyleIdx="0" presStyleCnt="3">
        <dgm:presLayoutVars>
          <dgm:bulletEnabled val="1"/>
        </dgm:presLayoutVars>
      </dgm:prSet>
      <dgm:spPr/>
    </dgm:pt>
    <dgm:pt modelId="{024F194E-70BB-4902-A033-78100BFD239C}" type="pres">
      <dgm:prSet presAssocID="{1D4F23F1-0532-4C3E-A850-B058FFB772BF}" presName="sibTrans" presStyleLbl="sibTrans2D1" presStyleIdx="0" presStyleCnt="2"/>
      <dgm:spPr/>
    </dgm:pt>
    <dgm:pt modelId="{79A7FDBD-7224-4C50-BA02-8C94D4CEE69F}" type="pres">
      <dgm:prSet presAssocID="{1D4F23F1-0532-4C3E-A850-B058FFB772BF}" presName="connectorText" presStyleLbl="sibTrans2D1" presStyleIdx="0" presStyleCnt="2"/>
      <dgm:spPr/>
    </dgm:pt>
    <dgm:pt modelId="{DBA3369D-EFFE-4494-AD1E-C1EC31A389C0}" type="pres">
      <dgm:prSet presAssocID="{E5818275-07E4-463F-BBC0-3B2C088A007C}" presName="node" presStyleLbl="node1" presStyleIdx="1" presStyleCnt="3">
        <dgm:presLayoutVars>
          <dgm:bulletEnabled val="1"/>
        </dgm:presLayoutVars>
      </dgm:prSet>
      <dgm:spPr/>
    </dgm:pt>
    <dgm:pt modelId="{86BF4A92-5C42-4A32-B4FF-999535467EB2}" type="pres">
      <dgm:prSet presAssocID="{6AFD37BE-60BB-4528-884C-2BC0A19EAFE4}" presName="sibTrans" presStyleLbl="sibTrans2D1" presStyleIdx="1" presStyleCnt="2"/>
      <dgm:spPr/>
    </dgm:pt>
    <dgm:pt modelId="{CC5B07E7-E119-4571-9E5C-2ED9106E57DF}" type="pres">
      <dgm:prSet presAssocID="{6AFD37BE-60BB-4528-884C-2BC0A19EAFE4}" presName="connectorText" presStyleLbl="sibTrans2D1" presStyleIdx="1" presStyleCnt="2"/>
      <dgm:spPr/>
    </dgm:pt>
    <dgm:pt modelId="{0DA481AF-0BB1-4EC2-822C-8D2D0A0353F1}" type="pres">
      <dgm:prSet presAssocID="{6469375B-FB2A-4921-A9CE-E960844FE40A}" presName="node" presStyleLbl="node1" presStyleIdx="2" presStyleCnt="3">
        <dgm:presLayoutVars>
          <dgm:bulletEnabled val="1"/>
        </dgm:presLayoutVars>
      </dgm:prSet>
      <dgm:spPr/>
    </dgm:pt>
  </dgm:ptLst>
  <dgm:cxnLst>
    <dgm:cxn modelId="{59089F3F-9752-4FCE-9B35-B7E06AD37DB1}" srcId="{21B9C38F-1A96-428E-8A12-1B9DB833C7F5}" destId="{6469375B-FB2A-4921-A9CE-E960844FE40A}" srcOrd="2" destOrd="0" parTransId="{9D98D687-2BF8-4BEB-9A7C-AAF98044B567}" sibTransId="{4E6E2DFA-7479-4881-9C3C-DD7BB72AA698}"/>
    <dgm:cxn modelId="{41B17C40-9C4F-4B07-BE9D-BDDE7D834017}" type="presOf" srcId="{AD915C0A-3F92-4326-9D90-6424D74CCC7D}" destId="{07C19037-004C-4D40-A798-A0C30E05B64D}" srcOrd="0" destOrd="0" presId="urn:microsoft.com/office/officeart/2005/8/layout/process2"/>
    <dgm:cxn modelId="{9D522864-D4A3-4348-AF6B-FECCF6EE46EC}" type="presOf" srcId="{6469375B-FB2A-4921-A9CE-E960844FE40A}" destId="{0DA481AF-0BB1-4EC2-822C-8D2D0A0353F1}" srcOrd="0" destOrd="0" presId="urn:microsoft.com/office/officeart/2005/8/layout/process2"/>
    <dgm:cxn modelId="{4E771184-2CCF-4FFD-A25C-68465E309FC8}" type="presOf" srcId="{E5818275-07E4-463F-BBC0-3B2C088A007C}" destId="{DBA3369D-EFFE-4494-AD1E-C1EC31A389C0}" srcOrd="0" destOrd="0" presId="urn:microsoft.com/office/officeart/2005/8/layout/process2"/>
    <dgm:cxn modelId="{A04FD997-9423-4D5D-BD0F-73835C03F52D}" type="presOf" srcId="{1D4F23F1-0532-4C3E-A850-B058FFB772BF}" destId="{024F194E-70BB-4902-A033-78100BFD239C}" srcOrd="0" destOrd="0" presId="urn:microsoft.com/office/officeart/2005/8/layout/process2"/>
    <dgm:cxn modelId="{4AAE8BBB-42EF-4451-B4C4-93BC0520162B}" srcId="{21B9C38F-1A96-428E-8A12-1B9DB833C7F5}" destId="{E5818275-07E4-463F-BBC0-3B2C088A007C}" srcOrd="1" destOrd="0" parTransId="{24C7750F-43D1-4F84-BC34-2A9CDF770895}" sibTransId="{6AFD37BE-60BB-4528-884C-2BC0A19EAFE4}"/>
    <dgm:cxn modelId="{61ED6BBE-3D00-434D-BA42-0030977326AD}" type="presOf" srcId="{1D4F23F1-0532-4C3E-A850-B058FFB772BF}" destId="{79A7FDBD-7224-4C50-BA02-8C94D4CEE69F}" srcOrd="1" destOrd="0" presId="urn:microsoft.com/office/officeart/2005/8/layout/process2"/>
    <dgm:cxn modelId="{284929ED-559C-4DA5-AD16-E40A2CCB5610}" type="presOf" srcId="{21B9C38F-1A96-428E-8A12-1B9DB833C7F5}" destId="{028E67BE-D08B-4599-A5D3-4F9A67083ACB}" srcOrd="0" destOrd="0" presId="urn:microsoft.com/office/officeart/2005/8/layout/process2"/>
    <dgm:cxn modelId="{FF5D15F3-1E7E-4BD8-AD9D-9CEE1F4AEB95}" type="presOf" srcId="{6AFD37BE-60BB-4528-884C-2BC0A19EAFE4}" destId="{CC5B07E7-E119-4571-9E5C-2ED9106E57DF}" srcOrd="1" destOrd="0" presId="urn:microsoft.com/office/officeart/2005/8/layout/process2"/>
    <dgm:cxn modelId="{53F498F3-CD27-4E43-8315-F1765DF8D36D}" type="presOf" srcId="{6AFD37BE-60BB-4528-884C-2BC0A19EAFE4}" destId="{86BF4A92-5C42-4A32-B4FF-999535467EB2}" srcOrd="0" destOrd="0" presId="urn:microsoft.com/office/officeart/2005/8/layout/process2"/>
    <dgm:cxn modelId="{B43006FF-A00C-42B3-AF6A-14AF59354504}" srcId="{21B9C38F-1A96-428E-8A12-1B9DB833C7F5}" destId="{AD915C0A-3F92-4326-9D90-6424D74CCC7D}" srcOrd="0" destOrd="0" parTransId="{6152ADE1-E156-440A-811A-2806572AFB75}" sibTransId="{1D4F23F1-0532-4C3E-A850-B058FFB772BF}"/>
    <dgm:cxn modelId="{B20C619D-F45E-4869-B5B2-716D496DF422}" type="presParOf" srcId="{028E67BE-D08B-4599-A5D3-4F9A67083ACB}" destId="{07C19037-004C-4D40-A798-A0C30E05B64D}" srcOrd="0" destOrd="0" presId="urn:microsoft.com/office/officeart/2005/8/layout/process2"/>
    <dgm:cxn modelId="{AD655590-E334-4327-BF20-805A81D90ACD}" type="presParOf" srcId="{028E67BE-D08B-4599-A5D3-4F9A67083ACB}" destId="{024F194E-70BB-4902-A033-78100BFD239C}" srcOrd="1" destOrd="0" presId="urn:microsoft.com/office/officeart/2005/8/layout/process2"/>
    <dgm:cxn modelId="{25A346B2-4429-4BB1-970C-062B622EBA96}" type="presParOf" srcId="{024F194E-70BB-4902-A033-78100BFD239C}" destId="{79A7FDBD-7224-4C50-BA02-8C94D4CEE69F}" srcOrd="0" destOrd="0" presId="urn:microsoft.com/office/officeart/2005/8/layout/process2"/>
    <dgm:cxn modelId="{046E146C-A0DF-4452-A1F1-DAD85897AF4B}" type="presParOf" srcId="{028E67BE-D08B-4599-A5D3-4F9A67083ACB}" destId="{DBA3369D-EFFE-4494-AD1E-C1EC31A389C0}" srcOrd="2" destOrd="0" presId="urn:microsoft.com/office/officeart/2005/8/layout/process2"/>
    <dgm:cxn modelId="{FEBECED7-9258-4688-896F-6CE04E9E7491}" type="presParOf" srcId="{028E67BE-D08B-4599-A5D3-4F9A67083ACB}" destId="{86BF4A92-5C42-4A32-B4FF-999535467EB2}" srcOrd="3" destOrd="0" presId="urn:microsoft.com/office/officeart/2005/8/layout/process2"/>
    <dgm:cxn modelId="{4C80F7FF-AF0B-4088-A104-0A9AB3E64889}" type="presParOf" srcId="{86BF4A92-5C42-4A32-B4FF-999535467EB2}" destId="{CC5B07E7-E119-4571-9E5C-2ED9106E57DF}" srcOrd="0" destOrd="0" presId="urn:microsoft.com/office/officeart/2005/8/layout/process2"/>
    <dgm:cxn modelId="{BBC2D29E-9D13-4707-85EB-5C1659D4D820}" type="presParOf" srcId="{028E67BE-D08B-4599-A5D3-4F9A67083ACB}" destId="{0DA481AF-0BB1-4EC2-822C-8D2D0A0353F1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19037-004C-4D40-A798-A0C30E05B64D}">
      <dsp:nvSpPr>
        <dsp:cNvPr id="0" name=""/>
        <dsp:cNvSpPr/>
      </dsp:nvSpPr>
      <dsp:spPr>
        <a:xfrm>
          <a:off x="198193" y="0"/>
          <a:ext cx="2287198" cy="6629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Patient Screens + for CRS/ICANS</a:t>
          </a:r>
        </a:p>
      </dsp:txBody>
      <dsp:txXfrm>
        <a:off x="217610" y="19417"/>
        <a:ext cx="2248364" cy="624121"/>
      </dsp:txXfrm>
    </dsp:sp>
    <dsp:sp modelId="{024F194E-70BB-4902-A033-78100BFD239C}">
      <dsp:nvSpPr>
        <dsp:cNvPr id="0" name=""/>
        <dsp:cNvSpPr/>
      </dsp:nvSpPr>
      <dsp:spPr>
        <a:xfrm rot="5400000">
          <a:off x="1217488" y="679529"/>
          <a:ext cx="248608" cy="2983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-5400000">
        <a:off x="1252293" y="704390"/>
        <a:ext cx="178998" cy="174026"/>
      </dsp:txXfrm>
    </dsp:sp>
    <dsp:sp modelId="{DBA3369D-EFFE-4494-AD1E-C1EC31A389C0}">
      <dsp:nvSpPr>
        <dsp:cNvPr id="0" name=""/>
        <dsp:cNvSpPr/>
      </dsp:nvSpPr>
      <dsp:spPr>
        <a:xfrm>
          <a:off x="198193" y="994434"/>
          <a:ext cx="2287198" cy="6629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Nurse will Page MD; MD will call patient</a:t>
          </a:r>
        </a:p>
      </dsp:txBody>
      <dsp:txXfrm>
        <a:off x="217610" y="1013851"/>
        <a:ext cx="2248364" cy="624121"/>
      </dsp:txXfrm>
    </dsp:sp>
    <dsp:sp modelId="{86BF4A92-5C42-4A32-B4FF-999535467EB2}">
      <dsp:nvSpPr>
        <dsp:cNvPr id="0" name=""/>
        <dsp:cNvSpPr/>
      </dsp:nvSpPr>
      <dsp:spPr>
        <a:xfrm rot="5400000">
          <a:off x="1217488" y="1673963"/>
          <a:ext cx="248608" cy="2983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-5400000">
        <a:off x="1252293" y="1698824"/>
        <a:ext cx="178998" cy="174026"/>
      </dsp:txXfrm>
    </dsp:sp>
    <dsp:sp modelId="{0DA481AF-0BB1-4EC2-822C-8D2D0A0353F1}">
      <dsp:nvSpPr>
        <dsp:cNvPr id="0" name=""/>
        <dsp:cNvSpPr/>
      </dsp:nvSpPr>
      <dsp:spPr>
        <a:xfrm>
          <a:off x="198193" y="1988867"/>
          <a:ext cx="2287198" cy="6629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MD will assess patient via phone and advise patient to treat at home or require admission</a:t>
          </a:r>
        </a:p>
      </dsp:txBody>
      <dsp:txXfrm>
        <a:off x="217610" y="2008284"/>
        <a:ext cx="2248364" cy="624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D96AA1-56FB-4058-A06B-9DA242D29E3B}" type="datetimeFigureOut"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D98042-67B3-4577-82DB-FD51D05DEA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9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Outpatient MM Bispecific Nursing Education:</a:t>
            </a:r>
            <a:endParaRPr lang="en-US"/>
          </a:p>
          <a:p>
            <a:r>
              <a:rPr lang="en-US" dirty="0">
                <a:ea typeface="Calibri"/>
                <a:cs typeface="Calibri"/>
              </a:rPr>
              <a:t>CRS s/</a:t>
            </a:r>
            <a:r>
              <a:rPr lang="en-US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12,13 :add link to MM Bispecific CRS clinical guidelines</a:t>
            </a:r>
          </a:p>
          <a:p>
            <a:r>
              <a:rPr lang="en-US" dirty="0">
                <a:ea typeface="Calibri"/>
                <a:cs typeface="Calibri"/>
              </a:rPr>
              <a:t>CRS </a:t>
            </a:r>
            <a:r>
              <a:rPr lang="en-US" dirty="0" err="1">
                <a:ea typeface="Calibri"/>
                <a:cs typeface="Calibri"/>
              </a:rPr>
              <a:t>labwork</a:t>
            </a:r>
            <a:r>
              <a:rPr lang="en-US">
                <a:ea typeface="Calibri"/>
                <a:cs typeface="Calibri"/>
              </a:rPr>
              <a:t>: slide 29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ICANS s/</a:t>
            </a:r>
            <a:r>
              <a:rPr lang="en-US" dirty="0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18, 19 &amp; 20</a:t>
            </a:r>
          </a:p>
          <a:p>
            <a:r>
              <a:rPr lang="en-US" dirty="0">
                <a:ea typeface="Calibri"/>
                <a:cs typeface="Calibri"/>
              </a:rPr>
              <a:t>What to monitor: slide 22</a:t>
            </a:r>
          </a:p>
          <a:p>
            <a:r>
              <a:rPr lang="en-US" dirty="0">
                <a:ea typeface="Calibri"/>
                <a:cs typeface="Calibri"/>
              </a:rPr>
              <a:t>? Outline RN triage phone call &amp; </a:t>
            </a:r>
            <a:r>
              <a:rPr lang="en-US" dirty="0" err="1">
                <a:ea typeface="Calibri"/>
                <a:cs typeface="Calibri"/>
              </a:rPr>
              <a:t>smartphrase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r>
              <a:rPr lang="en-US" dirty="0">
                <a:ea typeface="Calibri"/>
                <a:cs typeface="Calibri"/>
              </a:rPr>
              <a:t>?</a:t>
            </a:r>
            <a:r>
              <a:rPr lang="en-US" dirty="0" err="1">
                <a:ea typeface="Calibri"/>
                <a:cs typeface="Calibri"/>
              </a:rPr>
              <a:t>otpt</a:t>
            </a:r>
            <a:r>
              <a:rPr lang="en-US">
                <a:ea typeface="Calibri"/>
                <a:cs typeface="Calibri"/>
              </a:rPr>
              <a:t> nursing checklist: slide 39?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98042-67B3-4577-82DB-FD51D05DEAE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06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FA0B4-CEDA-93D6-EC00-89F6992D0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CC6F5-F952-87B7-6BAC-804D69E54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63F9F9-2CE1-F1D5-AE2B-870B4CFCB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Outpatient MM Bispecific Nursing Education:</a:t>
            </a:r>
            <a:endParaRPr lang="en-US"/>
          </a:p>
          <a:p>
            <a:r>
              <a:rPr lang="en-US" dirty="0">
                <a:ea typeface="Calibri"/>
                <a:cs typeface="Calibri"/>
              </a:rPr>
              <a:t>CRS s/</a:t>
            </a:r>
            <a:r>
              <a:rPr lang="en-US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12,13 :add link to MM Bispecific CRS clinical guidelines</a:t>
            </a:r>
          </a:p>
          <a:p>
            <a:r>
              <a:rPr lang="en-US" dirty="0">
                <a:ea typeface="Calibri"/>
                <a:cs typeface="Calibri"/>
              </a:rPr>
              <a:t>CRS </a:t>
            </a:r>
            <a:r>
              <a:rPr lang="en-US" dirty="0" err="1">
                <a:ea typeface="Calibri"/>
                <a:cs typeface="Calibri"/>
              </a:rPr>
              <a:t>labwork</a:t>
            </a:r>
            <a:r>
              <a:rPr lang="en-US">
                <a:ea typeface="Calibri"/>
                <a:cs typeface="Calibri"/>
              </a:rPr>
              <a:t>: slide 29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ICANS s/</a:t>
            </a:r>
            <a:r>
              <a:rPr lang="en-US" dirty="0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18, 19 &amp; 20</a:t>
            </a:r>
          </a:p>
          <a:p>
            <a:r>
              <a:rPr lang="en-US" dirty="0">
                <a:ea typeface="Calibri"/>
                <a:cs typeface="Calibri"/>
              </a:rPr>
              <a:t>What to monitor: slide 22</a:t>
            </a:r>
          </a:p>
          <a:p>
            <a:r>
              <a:rPr lang="en-US" dirty="0">
                <a:ea typeface="Calibri"/>
                <a:cs typeface="Calibri"/>
              </a:rPr>
              <a:t>? Outline RN triage phone call &amp; </a:t>
            </a:r>
            <a:r>
              <a:rPr lang="en-US" dirty="0" err="1">
                <a:ea typeface="Calibri"/>
                <a:cs typeface="Calibri"/>
              </a:rPr>
              <a:t>smartphrase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r>
              <a:rPr lang="en-US" dirty="0">
                <a:ea typeface="Calibri"/>
                <a:cs typeface="Calibri"/>
              </a:rPr>
              <a:t>?</a:t>
            </a:r>
            <a:r>
              <a:rPr lang="en-US" dirty="0" err="1">
                <a:ea typeface="Calibri"/>
                <a:cs typeface="Calibri"/>
              </a:rPr>
              <a:t>otpt</a:t>
            </a:r>
            <a:r>
              <a:rPr lang="en-US">
                <a:ea typeface="Calibri"/>
                <a:cs typeface="Calibri"/>
              </a:rPr>
              <a:t> nursing checklist: slide 39?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65A0E-69A2-120E-DF4A-BA0A4F9D2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98042-67B3-4577-82DB-FD51D05DEAE8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197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5226-08A2-A6F4-F80F-5D95BB404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8CC953-DDC5-5BE3-7524-E29506FE2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929B9-D1F6-8AE8-A5B6-75F7AAEAD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Outpatient MM Bispecific Nursing Education:</a:t>
            </a:r>
            <a:endParaRPr lang="en-US"/>
          </a:p>
          <a:p>
            <a:r>
              <a:rPr lang="en-US" dirty="0">
                <a:ea typeface="Calibri"/>
                <a:cs typeface="Calibri"/>
              </a:rPr>
              <a:t>CRS s/</a:t>
            </a:r>
            <a:r>
              <a:rPr lang="en-US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12,13 :add link to MM Bispecific CRS clinical guidelines</a:t>
            </a:r>
          </a:p>
          <a:p>
            <a:r>
              <a:rPr lang="en-US" dirty="0">
                <a:ea typeface="Calibri"/>
                <a:cs typeface="Calibri"/>
              </a:rPr>
              <a:t>CRS </a:t>
            </a:r>
            <a:r>
              <a:rPr lang="en-US" dirty="0" err="1">
                <a:ea typeface="Calibri"/>
                <a:cs typeface="Calibri"/>
              </a:rPr>
              <a:t>labwork</a:t>
            </a:r>
            <a:r>
              <a:rPr lang="en-US">
                <a:ea typeface="Calibri"/>
                <a:cs typeface="Calibri"/>
              </a:rPr>
              <a:t>: slide 29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ICANS s/</a:t>
            </a:r>
            <a:r>
              <a:rPr lang="en-US" dirty="0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18, 19 &amp; 20</a:t>
            </a:r>
          </a:p>
          <a:p>
            <a:r>
              <a:rPr lang="en-US" dirty="0">
                <a:ea typeface="Calibri"/>
                <a:cs typeface="Calibri"/>
              </a:rPr>
              <a:t>What to monitor: slide 22</a:t>
            </a:r>
          </a:p>
          <a:p>
            <a:r>
              <a:rPr lang="en-US" dirty="0">
                <a:ea typeface="Calibri"/>
                <a:cs typeface="Calibri"/>
              </a:rPr>
              <a:t>? Outline RN triage phone call &amp; </a:t>
            </a:r>
            <a:r>
              <a:rPr lang="en-US" dirty="0" err="1">
                <a:ea typeface="Calibri"/>
                <a:cs typeface="Calibri"/>
              </a:rPr>
              <a:t>smartphrase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r>
              <a:rPr lang="en-US" dirty="0">
                <a:ea typeface="Calibri"/>
                <a:cs typeface="Calibri"/>
              </a:rPr>
              <a:t>?</a:t>
            </a:r>
            <a:r>
              <a:rPr lang="en-US" dirty="0" err="1">
                <a:ea typeface="Calibri"/>
                <a:cs typeface="Calibri"/>
              </a:rPr>
              <a:t>otpt</a:t>
            </a:r>
            <a:r>
              <a:rPr lang="en-US">
                <a:ea typeface="Calibri"/>
                <a:cs typeface="Calibri"/>
              </a:rPr>
              <a:t> nursing checklist: slide 39?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5C200-A1D8-C386-8767-F331149ED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98042-67B3-4577-82DB-FD51D05DEAE8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5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F1D97-5A7D-F209-5F01-9EC802968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AE333E-CF3E-2C7A-67A9-5632121FA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EC383-1A9C-B8FC-449B-29D76A8C6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Outpatient MM Bispecific Nursing Education:</a:t>
            </a:r>
            <a:endParaRPr lang="en-US"/>
          </a:p>
          <a:p>
            <a:r>
              <a:rPr lang="en-US" dirty="0">
                <a:ea typeface="Calibri"/>
                <a:cs typeface="Calibri"/>
              </a:rPr>
              <a:t>CRS s/</a:t>
            </a:r>
            <a:r>
              <a:rPr lang="en-US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12,13 :add link to MM Bispecific CRS clinical guidelines</a:t>
            </a:r>
          </a:p>
          <a:p>
            <a:r>
              <a:rPr lang="en-US" dirty="0">
                <a:ea typeface="Calibri"/>
                <a:cs typeface="Calibri"/>
              </a:rPr>
              <a:t>CRS </a:t>
            </a:r>
            <a:r>
              <a:rPr lang="en-US" dirty="0" err="1">
                <a:ea typeface="Calibri"/>
                <a:cs typeface="Calibri"/>
              </a:rPr>
              <a:t>labwork</a:t>
            </a:r>
            <a:r>
              <a:rPr lang="en-US">
                <a:ea typeface="Calibri"/>
                <a:cs typeface="Calibri"/>
              </a:rPr>
              <a:t>: slide 29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ICANS s/</a:t>
            </a:r>
            <a:r>
              <a:rPr lang="en-US" dirty="0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18, 19 &amp; 20</a:t>
            </a:r>
          </a:p>
          <a:p>
            <a:r>
              <a:rPr lang="en-US" dirty="0">
                <a:ea typeface="Calibri"/>
                <a:cs typeface="Calibri"/>
              </a:rPr>
              <a:t>What to monitor: slide 22</a:t>
            </a:r>
          </a:p>
          <a:p>
            <a:r>
              <a:rPr lang="en-US" dirty="0">
                <a:ea typeface="Calibri"/>
                <a:cs typeface="Calibri"/>
              </a:rPr>
              <a:t>? Outline RN triage phone call &amp; </a:t>
            </a:r>
            <a:r>
              <a:rPr lang="en-US" dirty="0" err="1">
                <a:ea typeface="Calibri"/>
                <a:cs typeface="Calibri"/>
              </a:rPr>
              <a:t>smartphrase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r>
              <a:rPr lang="en-US" dirty="0">
                <a:ea typeface="Calibri"/>
                <a:cs typeface="Calibri"/>
              </a:rPr>
              <a:t>?</a:t>
            </a:r>
            <a:r>
              <a:rPr lang="en-US" dirty="0" err="1">
                <a:ea typeface="Calibri"/>
                <a:cs typeface="Calibri"/>
              </a:rPr>
              <a:t>otpt</a:t>
            </a:r>
            <a:r>
              <a:rPr lang="en-US">
                <a:ea typeface="Calibri"/>
                <a:cs typeface="Calibri"/>
              </a:rPr>
              <a:t> nursing checklist: slide 39?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6D9F0-8005-6D70-1160-6B93CBDCD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98042-67B3-4577-82DB-FD51D05DEAE8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8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E9E0E-0402-1D6A-5314-CFD965CF8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91C7D-5F39-E16D-AA06-A04FEEF90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C0FC6-48E4-9968-9CD9-9CDD397C6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Outpatient MM Bispecific Nursing Education:</a:t>
            </a:r>
            <a:endParaRPr lang="en-US"/>
          </a:p>
          <a:p>
            <a:r>
              <a:rPr lang="en-US" dirty="0">
                <a:ea typeface="Calibri"/>
                <a:cs typeface="Calibri"/>
              </a:rPr>
              <a:t>CRS s/</a:t>
            </a:r>
            <a:r>
              <a:rPr lang="en-US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12,13 :add link to MM Bispecific CRS clinical guidelines</a:t>
            </a:r>
          </a:p>
          <a:p>
            <a:r>
              <a:rPr lang="en-US" dirty="0">
                <a:ea typeface="Calibri"/>
                <a:cs typeface="Calibri"/>
              </a:rPr>
              <a:t>CRS </a:t>
            </a:r>
            <a:r>
              <a:rPr lang="en-US" dirty="0" err="1">
                <a:ea typeface="Calibri"/>
                <a:cs typeface="Calibri"/>
              </a:rPr>
              <a:t>labwork</a:t>
            </a:r>
            <a:r>
              <a:rPr lang="en-US">
                <a:ea typeface="Calibri"/>
                <a:cs typeface="Calibri"/>
              </a:rPr>
              <a:t>: slide 29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ICANS s/</a:t>
            </a:r>
            <a:r>
              <a:rPr lang="en-US" dirty="0" err="1">
                <a:ea typeface="Calibri"/>
                <a:cs typeface="Calibri"/>
              </a:rPr>
              <a:t>sx</a:t>
            </a:r>
            <a:r>
              <a:rPr lang="en-US" dirty="0">
                <a:ea typeface="Calibri"/>
                <a:cs typeface="Calibri"/>
              </a:rPr>
              <a:t> to monitor: slide 18, 19 &amp; 20</a:t>
            </a:r>
          </a:p>
          <a:p>
            <a:r>
              <a:rPr lang="en-US" dirty="0">
                <a:ea typeface="Calibri"/>
                <a:cs typeface="Calibri"/>
              </a:rPr>
              <a:t>What to monitor: slide 22</a:t>
            </a:r>
          </a:p>
          <a:p>
            <a:r>
              <a:rPr lang="en-US" dirty="0">
                <a:ea typeface="Calibri"/>
                <a:cs typeface="Calibri"/>
              </a:rPr>
              <a:t>? Outline RN triage phone call &amp; </a:t>
            </a:r>
            <a:r>
              <a:rPr lang="en-US" dirty="0" err="1">
                <a:ea typeface="Calibri"/>
                <a:cs typeface="Calibri"/>
              </a:rPr>
              <a:t>smartphrase</a:t>
            </a:r>
            <a:r>
              <a:rPr lang="en-US" dirty="0">
                <a:ea typeface="Calibri"/>
                <a:cs typeface="Calibri"/>
              </a:rPr>
              <a:t>?</a:t>
            </a:r>
          </a:p>
          <a:p>
            <a:r>
              <a:rPr lang="en-US" dirty="0">
                <a:ea typeface="Calibri"/>
                <a:cs typeface="Calibri"/>
              </a:rPr>
              <a:t>?</a:t>
            </a:r>
            <a:r>
              <a:rPr lang="en-US" dirty="0" err="1">
                <a:ea typeface="Calibri"/>
                <a:cs typeface="Calibri"/>
              </a:rPr>
              <a:t>otpt</a:t>
            </a:r>
            <a:r>
              <a:rPr lang="en-US">
                <a:ea typeface="Calibri"/>
                <a:cs typeface="Calibri"/>
              </a:rPr>
              <a:t> nursing checklist: slide 39?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D03C5-4C05-9D9B-624F-153B64717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98042-67B3-4577-82DB-FD51D05DEAE8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5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fcipolicies.ellucid.com/pman/documents/view/1517/active/" TargetMode="External"/><Relationship Id="rId5" Type="http://schemas.openxmlformats.org/officeDocument/2006/relationships/hyperlink" Target="https://dfci.widen.net/s/pr2ltcdqdx/crs-management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2B16B-6AFC-6071-3351-91F7DFD13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1F4E4A-9AC2-5DBB-C002-5104BE7DB6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>
            <a:off x="2850" y="0"/>
            <a:ext cx="12186301" cy="13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213741-7DE4-1265-F006-36D00E714E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 rot="10800000">
            <a:off x="3208" y="6758903"/>
            <a:ext cx="12185584" cy="136727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0FB1FDA-0C5F-DDE1-B5B9-98E52F025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" y="141868"/>
            <a:ext cx="1466402" cy="4270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AE8A25-AEA4-FA08-1057-F5A2134E0167}"/>
              </a:ext>
            </a:extLst>
          </p:cNvPr>
          <p:cNvSpPr/>
          <p:nvPr/>
        </p:nvSpPr>
        <p:spPr>
          <a:xfrm>
            <a:off x="9168271" y="389801"/>
            <a:ext cx="2984855" cy="1417172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22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Bispecific Outpatient Safe Step-Up Dosing (BOSS) Practice Guide </a:t>
            </a:r>
            <a:endParaRPr lang="en-US" sz="2200" b="1" cap="none" spc="0" dirty="0">
              <a:ln w="0"/>
              <a:solidFill>
                <a:srgbClr val="00649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F88BEA-A7B9-799F-50F1-CE368A10EDC6}"/>
              </a:ext>
            </a:extLst>
          </p:cNvPr>
          <p:cNvSpPr/>
          <p:nvPr/>
        </p:nvSpPr>
        <p:spPr>
          <a:xfrm>
            <a:off x="9387648" y="1761739"/>
            <a:ext cx="2546099" cy="270704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1350" dirty="0">
                <a:ln w="0"/>
                <a:solidFill>
                  <a:schemeClr val="accent2"/>
                </a:solidFill>
              </a:rPr>
              <a:t>Nursing Reference Sheet</a:t>
            </a:r>
            <a:endParaRPr lang="en-US" sz="1350" b="0" cap="none" spc="0" dirty="0">
              <a:ln w="0"/>
              <a:solidFill>
                <a:schemeClr val="accent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95A9BC-57C0-C797-8AA1-3919C878E8B2}"/>
              </a:ext>
            </a:extLst>
          </p:cNvPr>
          <p:cNvSpPr/>
          <p:nvPr/>
        </p:nvSpPr>
        <p:spPr>
          <a:xfrm>
            <a:off x="7025714" y="2314341"/>
            <a:ext cx="5161101" cy="4436417"/>
          </a:xfrm>
          <a:prstGeom prst="rect">
            <a:avLst/>
          </a:prstGeom>
          <a:solidFill>
            <a:srgbClr val="DCE6F2"/>
          </a:solidFill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Why Administer Bispecifics with Step-Up Dosing?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Step up dosing reduces the risk of CRS and ICANS.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Gradually increasing the dose will allow the patient's immune system to adjust, minimizing the risk of severe immune response.</a:t>
            </a:r>
          </a:p>
          <a:p>
            <a:pPr algn="ctr"/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Nursing Considerations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Ideal dosing days: Monday-Thursday, excluding holiday weeks.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Patients will need clearance from a provider to begin step-up dosing.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Ensure </a:t>
            </a:r>
            <a:r>
              <a:rPr lang="en-US" sz="12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premedications</a:t>
            </a: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are administered per guidelines.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The NCCN has approved Prophylactic Tocilizumab for use with some Bispecifics to be given on C1D1 prior to Bispecific dosing.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Prophylactic Tocilizumab might not be appropriate for all patients due to increased risk of Neutropenia and Infection.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Caregivers will be required to monitor the patient at home and assess VS and neuro status; recording this information in patient education booklet/packet provided to them.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At home monitoring will vary depending on Bispecific administered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Post administration evening phone will vary based upon Bispecific CRS and/or protocol requirements</a:t>
            </a:r>
          </a:p>
          <a:p>
            <a:pPr marL="628650" lvl="1" indent="-171450">
              <a:buFont typeface="Courier New"/>
              <a:buChar char="o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Caregivers are instructed to call or page MD with any abnormal VS or symptoms.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Patients will be required to be seen daily in clinic for duration of Bispecific CRS risk or ICANS risk timeline.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B67113-C666-C9BC-663C-1F57AD72185E}"/>
              </a:ext>
            </a:extLst>
          </p:cNvPr>
          <p:cNvSpPr/>
          <p:nvPr/>
        </p:nvSpPr>
        <p:spPr>
          <a:xfrm>
            <a:off x="92177" y="2230727"/>
            <a:ext cx="3361764" cy="4469665"/>
          </a:xfrm>
          <a:prstGeom prst="rect">
            <a:avLst/>
          </a:prstGeom>
          <a:solidFill>
            <a:srgbClr val="4F81BD"/>
          </a:solidFill>
          <a:ln w="38100"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/>
              <a:t>Upfront Education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Patients will be provided with a Bispecific Patient Education Booklet or Packet depending on if Bispecific is Protocol or SOC.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Patients and Caregivers will attend a mandatory teach to review education materials, required at home monitoring, required length of time they will have to stay within 1 hour of the hospital, and assess need for home VS monitoring equipment </a:t>
            </a:r>
            <a:r>
              <a:rPr lang="en-US" sz="1000" i="1" dirty="0"/>
              <a:t>(DFCI can loan equipment to the patient if the patient does not have their own equipment)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Teach will be conducted in advance of C1D1 dosing by </a:t>
            </a:r>
            <a:r>
              <a:rPr lang="en-US" sz="1200" dirty="0" err="1"/>
              <a:t>Shahrier</a:t>
            </a:r>
            <a:r>
              <a:rPr lang="en-US" sz="1200" dirty="0"/>
              <a:t> Hossain (or disease specific pharmacist) or Kaitlen Reyes (or ONN/RRN)  which will be documented using the following EPIC </a:t>
            </a:r>
            <a:r>
              <a:rPr lang="en-US" sz="1200" dirty="0" err="1"/>
              <a:t>SmartPhrase</a:t>
            </a:r>
            <a:r>
              <a:rPr lang="en-US" sz="1200" dirty="0"/>
              <a:t>: </a:t>
            </a:r>
            <a:r>
              <a:rPr lang="en-US" sz="1200" b="1" dirty="0">
                <a:solidFill>
                  <a:schemeClr val="bg1"/>
                </a:solidFill>
              </a:rPr>
              <a:t>AMBULATORYBISPECIFICTEACHING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Patients will pick up a prescription of Dexamethasone (2 doses) and keep Tylenol on hand. Patient and care giver will be educated to not take any medication unless instructed by MD/NP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886B69FD-6363-A84A-E0F9-FD69436ADC69}"/>
              </a:ext>
            </a:extLst>
          </p:cNvPr>
          <p:cNvSpPr/>
          <p:nvPr/>
        </p:nvSpPr>
        <p:spPr>
          <a:xfrm>
            <a:off x="209341" y="907686"/>
            <a:ext cx="762427" cy="67157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35C380-8CF2-4DE8-5026-1EAF3FCEA6E4}"/>
              </a:ext>
            </a:extLst>
          </p:cNvPr>
          <p:cNvSpPr txBox="1"/>
          <p:nvPr/>
        </p:nvSpPr>
        <p:spPr>
          <a:xfrm>
            <a:off x="6444" y="6698717"/>
            <a:ext cx="1064343" cy="251817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/>
          <a:p>
            <a:r>
              <a:rPr lang="en-US" sz="1227" dirty="0">
                <a:latin typeface="+mj-lt"/>
              </a:rPr>
              <a:t>06/2025 KP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1AB4ED-A2F6-A84D-756F-A755AC1EC567}"/>
              </a:ext>
            </a:extLst>
          </p:cNvPr>
          <p:cNvSpPr/>
          <p:nvPr/>
        </p:nvSpPr>
        <p:spPr>
          <a:xfrm>
            <a:off x="1363439" y="264360"/>
            <a:ext cx="5373991" cy="1958222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/>
              <a:t>What is the BOSS Program?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The BOSS program is a multidisciplinary program created to transition care to the outpatient setting for patients receiving Bispecific Antibody Step-Up dosing.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The program provides specific nursing guidelines and workflows to help monitor patients for adverse effects related to step-up bispecific dosing, specifically Cytokine Release Syndrome (</a:t>
            </a:r>
            <a:r>
              <a:rPr lang="en-US" sz="1200" b="1" dirty="0"/>
              <a:t>CRS</a:t>
            </a:r>
            <a:r>
              <a:rPr lang="en-US" sz="1200" dirty="0"/>
              <a:t>) and Immune effector cell Neurotoxicity (I</a:t>
            </a:r>
            <a:r>
              <a:rPr lang="en-US" sz="1200" b="1" dirty="0"/>
              <a:t>CANS</a:t>
            </a:r>
            <a:r>
              <a:rPr lang="en-US" sz="1200" dirty="0"/>
              <a:t>).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The primary reason for step-up dosing is to minimize the risk of CRS and ICANS.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C23195-782A-427C-76C6-79594E545A85}"/>
              </a:ext>
            </a:extLst>
          </p:cNvPr>
          <p:cNvSpPr/>
          <p:nvPr/>
        </p:nvSpPr>
        <p:spPr>
          <a:xfrm>
            <a:off x="3558810" y="2345074"/>
            <a:ext cx="3362035" cy="4136429"/>
          </a:xfrm>
          <a:prstGeom prst="roundRect">
            <a:avLst/>
          </a:prstGeom>
          <a:solidFill>
            <a:srgbClr val="F2C885"/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2">
                    <a:lumMod val="76000"/>
                    <a:lumOff val="24000"/>
                  </a:schemeClr>
                </a:solidFill>
              </a:rPr>
              <a:t>What is a Bispecific Antibody?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chemeClr val="tx2">
                    <a:lumMod val="76000"/>
                    <a:lumOff val="24000"/>
                  </a:schemeClr>
                </a:solidFill>
              </a:rPr>
              <a:t>A Bispecific Antibody (</a:t>
            </a:r>
            <a:r>
              <a:rPr lang="en-US" sz="1200" dirty="0" err="1">
                <a:solidFill>
                  <a:schemeClr val="tx2">
                    <a:lumMod val="76000"/>
                    <a:lumOff val="24000"/>
                  </a:schemeClr>
                </a:solidFill>
              </a:rPr>
              <a:t>BsAbs</a:t>
            </a:r>
            <a:r>
              <a:rPr lang="en-US" sz="1200" dirty="0">
                <a:solidFill>
                  <a:schemeClr val="tx2">
                    <a:lumMod val="76000"/>
                    <a:lumOff val="24000"/>
                  </a:schemeClr>
                </a:solidFill>
              </a:rPr>
              <a:t>) is an engineered protein that can simultaneously bind together a targeted tumor cell and an immune effector cell (T-cells, Macrophages, or Natural Killer cells).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err="1">
                <a:solidFill>
                  <a:schemeClr val="tx2">
                    <a:lumMod val="76000"/>
                    <a:lumOff val="24000"/>
                  </a:schemeClr>
                </a:solidFill>
              </a:rPr>
              <a:t>BsAbs</a:t>
            </a:r>
            <a:r>
              <a:rPr lang="en-US" sz="1200" dirty="0">
                <a:solidFill>
                  <a:schemeClr val="tx2">
                    <a:lumMod val="76000"/>
                    <a:lumOff val="24000"/>
                  </a:schemeClr>
                </a:solidFill>
              </a:rPr>
              <a:t> that are designed to engage T-cells (CD3) are known as T-cell Engagers</a:t>
            </a:r>
          </a:p>
          <a:p>
            <a:pPr algn="ctr"/>
            <a:r>
              <a:rPr lang="en-US" sz="1600" b="1" dirty="0">
                <a:solidFill>
                  <a:schemeClr val="tx2">
                    <a:lumMod val="76000"/>
                    <a:lumOff val="24000"/>
                  </a:schemeClr>
                </a:solidFill>
              </a:rPr>
              <a:t>Mechanism of Action?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2">
                    <a:lumMod val="76000"/>
                    <a:lumOff val="24000"/>
                  </a:schemeClr>
                </a:solidFill>
              </a:rPr>
              <a:t>BsAbs</a:t>
            </a:r>
            <a:r>
              <a:rPr lang="en-US" sz="1200" dirty="0">
                <a:solidFill>
                  <a:schemeClr val="tx2">
                    <a:lumMod val="76000"/>
                    <a:lumOff val="24000"/>
                  </a:schemeClr>
                </a:solidFill>
              </a:rPr>
              <a:t> work by binding targeted tumor cells and immune effector cells, which become activated, releasing cytotoxic granules to kill tumor cells.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6000"/>
                    <a:lumOff val="24000"/>
                  </a:schemeClr>
                </a:solidFill>
              </a:rPr>
              <a:t>When cancer cells lyse, they may release proinflammatory cytokines, which can result in cytokine release syndrome.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24EFE-1205-D748-F737-BFDA293FF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388" y="189635"/>
            <a:ext cx="1978314" cy="2091458"/>
          </a:xfrm>
          <a:prstGeom prst="rect">
            <a:avLst/>
          </a:prstGeom>
          <a:ln>
            <a:solidFill>
              <a:srgbClr val="4472C4"/>
            </a:solidFill>
          </a:ln>
        </p:spPr>
      </p:pic>
    </p:spTree>
    <p:extLst>
      <p:ext uri="{BB962C8B-B14F-4D97-AF65-F5344CB8AC3E}">
        <p14:creationId xmlns:p14="http://schemas.microsoft.com/office/powerpoint/2010/main" val="577507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DBB2F-2DD5-D62E-22B2-449E92AC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68FD46-FA0B-8E3A-0E6D-521FB7D451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>
            <a:off x="2850" y="0"/>
            <a:ext cx="12186301" cy="13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FEE23F-79F6-2B45-2881-F2E98FC08E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 rot="10800000">
            <a:off x="3208" y="6758903"/>
            <a:ext cx="12185584" cy="136727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EA97D36-C68D-5B60-46AC-28B94DD0A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" y="141868"/>
            <a:ext cx="739221" cy="21452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6FB7115-E5A7-733A-E556-62284CFA44E4}"/>
              </a:ext>
            </a:extLst>
          </p:cNvPr>
          <p:cNvSpPr/>
          <p:nvPr/>
        </p:nvSpPr>
        <p:spPr>
          <a:xfrm>
            <a:off x="8153077" y="175830"/>
            <a:ext cx="3943128" cy="678508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Bispecific Outpatient Safe Step-Up Dosing (BOSS) Practice Guide </a:t>
            </a:r>
            <a:endParaRPr lang="en-US" sz="2000" b="1" cap="none" spc="0" dirty="0">
              <a:ln w="0"/>
              <a:solidFill>
                <a:srgbClr val="00649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07325A-E8D0-8DE4-2E38-DBBFD2B5DC84}"/>
              </a:ext>
            </a:extLst>
          </p:cNvPr>
          <p:cNvSpPr/>
          <p:nvPr/>
        </p:nvSpPr>
        <p:spPr>
          <a:xfrm>
            <a:off x="9220868" y="800222"/>
            <a:ext cx="2546099" cy="270704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1350" dirty="0">
                <a:ln w="0"/>
                <a:solidFill>
                  <a:schemeClr val="accent2"/>
                </a:solidFill>
              </a:rPr>
              <a:t>Nursing Reference Sheet</a:t>
            </a:r>
            <a:endParaRPr lang="en-US" sz="1350" b="0" cap="none" spc="0" dirty="0">
              <a:ln w="0"/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A0E373-0B80-E7DC-1C0E-D14BCD0D056D}"/>
              </a:ext>
            </a:extLst>
          </p:cNvPr>
          <p:cNvSpPr/>
          <p:nvPr/>
        </p:nvSpPr>
        <p:spPr>
          <a:xfrm>
            <a:off x="50853" y="2045347"/>
            <a:ext cx="4611763" cy="467078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numCol="1" rtlCol="0" anchor="ctr"/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Cytokine Release Syndrome (CRS)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Overactivation of the immune system that can cause Fever, Hypotension, Hypoxia, Capillary Leak Syndrome, and in severe cases Multi-Organ Failure (also known as cytokine storm).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Management of 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CRS related to Bispecific Antibodies 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can be found on the DFCI Intranet under Clinical Guidelines.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Guideline is for commercial products ONLY.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Follow PROTOCOL GUIDELINES for patients on clinical trial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Treatment interventions will depend on patient symptoms and the grade of CRS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Early and aggressive supportive care, including timely anti-cytokine therapy, is crucial for reducing the risk of life-threatening CRS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Pertinent Labs to Consider: LDH, Ferritin, CRP, &amp; IL-6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Consider Sepsis as a differential diagnosis, especially if the patient is neutropenic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Sepsis Labs: </a:t>
            </a:r>
            <a:r>
              <a:rPr lang="en-US" sz="1000" i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Bld</a:t>
            </a:r>
            <a:r>
              <a:rPr lang="en-US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cultures, UA, Urine culture, lactate, chest X-ray</a:t>
            </a:r>
          </a:p>
          <a:p>
            <a:pPr algn="ctr"/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CRS Critical Value VS, per DFCI policy 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  <a:hlinkClick r:id="rId6"/>
              </a:rPr>
              <a:t>Gen-05</a:t>
            </a:r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12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Require Immediate reporting to the provider and documentation</a:t>
            </a:r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E4C3A5DF-F7B5-2FBD-E375-D79597E4732D}"/>
              </a:ext>
            </a:extLst>
          </p:cNvPr>
          <p:cNvSpPr/>
          <p:nvPr/>
        </p:nvSpPr>
        <p:spPr>
          <a:xfrm>
            <a:off x="95795" y="929763"/>
            <a:ext cx="514844" cy="511520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2D5EA6-C870-C837-EC33-FE8E738555B2}"/>
              </a:ext>
            </a:extLst>
          </p:cNvPr>
          <p:cNvSpPr txBox="1"/>
          <p:nvPr/>
        </p:nvSpPr>
        <p:spPr>
          <a:xfrm>
            <a:off x="8437" y="6509597"/>
            <a:ext cx="1064343" cy="251817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/>
          <a:p>
            <a:r>
              <a:rPr lang="en-US" sz="1227" dirty="0">
                <a:latin typeface="+mj-lt"/>
              </a:rPr>
              <a:t>06/2025 KP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1F07D3-21F4-2F13-A3BE-6CF25DF67E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256" y="175830"/>
            <a:ext cx="3603932" cy="18323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E4BE42-9050-2A8E-2E51-D6DFAF774BC4}"/>
              </a:ext>
            </a:extLst>
          </p:cNvPr>
          <p:cNvSpPr txBox="1"/>
          <p:nvPr/>
        </p:nvSpPr>
        <p:spPr>
          <a:xfrm>
            <a:off x="289011" y="5565605"/>
            <a:ext cx="4798422" cy="8310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SBP &gt;190 or &lt;90 mmHg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DBP &gt;110 or &lt;50 mmHg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HR &gt;120 or &lt;50 BPM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Oxygen Saturation &lt;90%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Temperature ≥100.4°F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Respiratory Rate &lt;8 respirations/min</a:t>
            </a:r>
          </a:p>
          <a:p>
            <a:endParaRPr lang="en-US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C3F8E5E-5EEF-411C-E4A1-0A67A5F7937E}"/>
              </a:ext>
            </a:extLst>
          </p:cNvPr>
          <p:cNvSpPr/>
          <p:nvPr/>
        </p:nvSpPr>
        <p:spPr>
          <a:xfrm>
            <a:off x="4662616" y="708437"/>
            <a:ext cx="3039198" cy="6124831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/>
              <a:t>Tocilizumab</a:t>
            </a:r>
          </a:p>
          <a:p>
            <a:pPr algn="ctr"/>
            <a:r>
              <a:rPr lang="en-US" sz="1200" dirty="0"/>
              <a:t>Tocilizumab is a recombinant humanized immunoglobulin G1 monoclonal antibody that bind both soluble and membrane bound IL-6 receptors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600" b="1" dirty="0"/>
              <a:t>Mechanism of Action</a:t>
            </a:r>
          </a:p>
          <a:p>
            <a:pPr algn="ctr"/>
            <a:r>
              <a:rPr lang="en-US" sz="1200" dirty="0"/>
              <a:t>Inhibits signaling by binding to IL-6 receptors leading to a reduction in inflammatory cytokine production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600" b="1" dirty="0"/>
              <a:t>Administration Guidance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Dosed 8mg/kg with a maximum dose of 800mg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Infuse over 1 hour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Verbalize to pharmacy this is a </a:t>
            </a:r>
            <a:r>
              <a:rPr lang="en-US" sz="1200" b="1" dirty="0"/>
              <a:t>STAT order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Consent is NOT needed per informed consent policy (4.06)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600" b="1" dirty="0"/>
              <a:t>Side Effects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Infections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Infusion-related reactions / hypersensitivity reactions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LFT abnormalities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Neutropenia, thrombocytopenia, anemia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algn="ctr"/>
            <a:r>
              <a:rPr lang="en-US" sz="1400" b="1" dirty="0"/>
              <a:t>*If Tocilizumab infusion is indicated &amp; patient condition stable, Administer in clinic prior to ED transfer*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CA68719-7627-A12A-4ACD-9636B2FA8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1564" y="1042387"/>
            <a:ext cx="4404641" cy="56793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88255E2-A005-5C4A-45A4-BD260420CB70}"/>
              </a:ext>
            </a:extLst>
          </p:cNvPr>
          <p:cNvSpPr txBox="1"/>
          <p:nvPr/>
        </p:nvSpPr>
        <p:spPr>
          <a:xfrm>
            <a:off x="5038910" y="69315"/>
            <a:ext cx="2286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Cytokine Release Syndrome</a:t>
            </a:r>
          </a:p>
        </p:txBody>
      </p:sp>
    </p:spTree>
    <p:extLst>
      <p:ext uri="{BB962C8B-B14F-4D97-AF65-F5344CB8AC3E}">
        <p14:creationId xmlns:p14="http://schemas.microsoft.com/office/powerpoint/2010/main" val="297985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F4EA7-0A55-65B6-27F6-494C8583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1301D5-2028-EAB9-7B3D-255B2E066F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>
            <a:off x="2850" y="0"/>
            <a:ext cx="12186301" cy="13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CED8AE-703E-3249-29D1-1E58AA5DB1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 rot="10800000">
            <a:off x="3208" y="6758903"/>
            <a:ext cx="12185584" cy="136727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60F91D84-E9F5-49D9-5324-6A9D2B999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" y="141868"/>
            <a:ext cx="1073858" cy="3116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217C474-28E1-BD7A-4968-68FC9D162C28}"/>
              </a:ext>
            </a:extLst>
          </p:cNvPr>
          <p:cNvSpPr/>
          <p:nvPr/>
        </p:nvSpPr>
        <p:spPr>
          <a:xfrm>
            <a:off x="7828999" y="251255"/>
            <a:ext cx="3943128" cy="678508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Bispecific Outpatient Safe Step-Up Dosing (BOSS) Practice Guide </a:t>
            </a:r>
            <a:endParaRPr lang="en-US" sz="2000" b="1" cap="none" spc="0" dirty="0">
              <a:ln w="0"/>
              <a:solidFill>
                <a:srgbClr val="00649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C41DF8-424B-05E4-196C-A91AE5032368}"/>
              </a:ext>
            </a:extLst>
          </p:cNvPr>
          <p:cNvSpPr/>
          <p:nvPr/>
        </p:nvSpPr>
        <p:spPr>
          <a:xfrm>
            <a:off x="9220868" y="800222"/>
            <a:ext cx="2546099" cy="270704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1350" dirty="0">
                <a:ln w="0"/>
                <a:solidFill>
                  <a:schemeClr val="accent2"/>
                </a:solidFill>
              </a:rPr>
              <a:t>Nursing Reference Sheet</a:t>
            </a:r>
            <a:endParaRPr lang="en-US" sz="1350" b="0" cap="none" spc="0" dirty="0">
              <a:ln w="0"/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C9CC43-95A3-57CF-DE5F-F22D707F8390}"/>
              </a:ext>
            </a:extLst>
          </p:cNvPr>
          <p:cNvSpPr/>
          <p:nvPr/>
        </p:nvSpPr>
        <p:spPr>
          <a:xfrm>
            <a:off x="3825844" y="1964895"/>
            <a:ext cx="4187875" cy="465557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Common Neurotoxic Symptoms: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Headaches are the most common neurotoxic symptoms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Neurotoxicity and/or ICANS occurred in 3 – 14%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Most occurrences are Grade 1 or 2; with rare occurrences of Grade 3 or higher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Supportive Treatment for Neurotoxic Events </a:t>
            </a:r>
            <a:endParaRPr lang="en-US" sz="14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Dexamethasone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Acetaminophen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Levetiracetam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Gabapentin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Tocilizumab in select situations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Additional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Talquetamab may have cerebellar neurotoxicity such as ataxia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Toclizumab</a:t>
            </a: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should be used with caution as it may initially worsen neurotoxicity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Neurotoxicity may or may not be accompanied by CRS 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6CF45221-2CF4-2090-EAFD-F90204AB0F11}"/>
              </a:ext>
            </a:extLst>
          </p:cNvPr>
          <p:cNvSpPr/>
          <p:nvPr/>
        </p:nvSpPr>
        <p:spPr>
          <a:xfrm>
            <a:off x="365420" y="702816"/>
            <a:ext cx="623882" cy="59075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141B58-9CCB-93AE-3727-E5ECA9975614}"/>
              </a:ext>
            </a:extLst>
          </p:cNvPr>
          <p:cNvSpPr txBox="1"/>
          <p:nvPr/>
        </p:nvSpPr>
        <p:spPr>
          <a:xfrm>
            <a:off x="8437" y="6509597"/>
            <a:ext cx="1064343" cy="251817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/>
          <a:p>
            <a:r>
              <a:rPr lang="en-US" sz="1227" dirty="0">
                <a:latin typeface="+mj-lt"/>
              </a:rPr>
              <a:t>06/2025 KP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225027-894F-1EAE-F514-A7819FB47DD6}"/>
              </a:ext>
            </a:extLst>
          </p:cNvPr>
          <p:cNvSpPr/>
          <p:nvPr/>
        </p:nvSpPr>
        <p:spPr>
          <a:xfrm>
            <a:off x="1233500" y="207598"/>
            <a:ext cx="6442300" cy="16492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Immune Effector Cell-Associated Neurotoxicity (ICANS)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Disorder characterized by a pathologic process involving the central nervous system following any immune therapy that results in the activation or engagement of endogenous or infused T cells and/or other immune effector cells.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Symptoms can be progressive and may include aphasia, altered level of consciousness, impairment of cognitive skills, motor weakness, seizures, and cerebral edema.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D306F3-01CB-DC12-1179-DF5397166B2B}"/>
              </a:ext>
            </a:extLst>
          </p:cNvPr>
          <p:cNvSpPr txBox="1">
            <a:spLocks/>
          </p:cNvSpPr>
          <p:nvPr/>
        </p:nvSpPr>
        <p:spPr>
          <a:xfrm>
            <a:off x="8164196" y="1194160"/>
            <a:ext cx="3802142" cy="5663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+mn-lt"/>
                <a:ea typeface="Times New Roman" panose="02020603050405020304" pitchFamily="18" charset="0"/>
              </a:rPr>
              <a:t>Immune Effector Cell Encephalopathy (ICE) Score </a:t>
            </a:r>
            <a:endParaRPr lang="en-US" sz="1600" b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5935D7-F56E-599E-2159-1FD71F079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32" y="2377957"/>
            <a:ext cx="3652729" cy="38962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626928-3F50-ACF5-78DE-BCF13A5DA2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9667" y="1792215"/>
            <a:ext cx="4011201" cy="46230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1074FF-F675-1E08-B2DD-6B7D0EB327EE}"/>
              </a:ext>
            </a:extLst>
          </p:cNvPr>
          <p:cNvSpPr txBox="1"/>
          <p:nvPr/>
        </p:nvSpPr>
        <p:spPr>
          <a:xfrm>
            <a:off x="689645" y="2028670"/>
            <a:ext cx="2515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cs typeface="Times New Roman" panose="02020603050405020304" pitchFamily="18" charset="0"/>
              </a:rPr>
              <a:t>ASTCT ICANS Grading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7516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A3D92-6730-2773-809D-822B00EBF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2AA9A1-95B9-4851-CC55-959AA3B4EE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>
            <a:off x="2850" y="0"/>
            <a:ext cx="12186301" cy="13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0E0975-46B8-92CA-0EA6-118A8AE392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 rot="10800000">
            <a:off x="3208" y="6758903"/>
            <a:ext cx="12185584" cy="136727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7D59224-5674-DDDB-7565-D77077AE3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" y="141868"/>
            <a:ext cx="1073858" cy="3116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E8FD83C-0960-CEC9-A1EA-EDB421276CDB}"/>
              </a:ext>
            </a:extLst>
          </p:cNvPr>
          <p:cNvSpPr/>
          <p:nvPr/>
        </p:nvSpPr>
        <p:spPr>
          <a:xfrm>
            <a:off x="7828999" y="318508"/>
            <a:ext cx="3943128" cy="678508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Bispecific Outpatient Safe Step-Up Dosing (BOSS) Practice Guide </a:t>
            </a:r>
            <a:endParaRPr lang="en-US" sz="2000" b="1" cap="none" spc="0" dirty="0">
              <a:ln w="0"/>
              <a:solidFill>
                <a:srgbClr val="00649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066EDA-3F12-9348-462B-A8E566A8A515}"/>
              </a:ext>
            </a:extLst>
          </p:cNvPr>
          <p:cNvSpPr/>
          <p:nvPr/>
        </p:nvSpPr>
        <p:spPr>
          <a:xfrm>
            <a:off x="9226028" y="999301"/>
            <a:ext cx="2546099" cy="270704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1350" dirty="0">
                <a:ln w="0"/>
                <a:solidFill>
                  <a:schemeClr val="accent2"/>
                </a:solidFill>
              </a:rPr>
              <a:t>Nursing Reference Sheet</a:t>
            </a:r>
            <a:endParaRPr lang="en-US" sz="1350" b="0" cap="none" spc="0" dirty="0">
              <a:ln w="0"/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3A1EB8-27E5-2919-F776-C2815EA85D68}"/>
              </a:ext>
            </a:extLst>
          </p:cNvPr>
          <p:cNvSpPr/>
          <p:nvPr/>
        </p:nvSpPr>
        <p:spPr>
          <a:xfrm>
            <a:off x="1161535" y="183260"/>
            <a:ext cx="6054811" cy="2920951"/>
          </a:xfrm>
          <a:prstGeom prst="rect">
            <a:avLst/>
          </a:prstGeom>
          <a:solidFill>
            <a:srgbClr val="4F81BD"/>
          </a:solidFill>
          <a:ln w="38100"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300"/>
              </a:spcAft>
            </a:pPr>
            <a:r>
              <a:rPr lang="en-US" sz="1600" b="1" dirty="0"/>
              <a:t>Post Bispecific Telephone Follow Up Phone Call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Before patient discharged from clinic, Infusion RN will ensure: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Evening patient phone call is scheduled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Reinforce with patient &amp; caregiver phone call appointment time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Remind patient &amp; caregiver of home symptom monitoring schedule and advise home assessment be completed 15 min prior to the scheduled phone call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Phone call should be documented utilizing the following </a:t>
            </a:r>
            <a:r>
              <a:rPr lang="en-US" sz="1200" dirty="0" err="1"/>
              <a:t>SmartPhrase</a:t>
            </a:r>
            <a:r>
              <a:rPr lang="en-US" sz="1200" dirty="0"/>
              <a:t>: </a:t>
            </a:r>
            <a:r>
              <a:rPr lang="en-US" sz="1400" b="1" dirty="0"/>
              <a:t>.</a:t>
            </a:r>
            <a:r>
              <a:rPr lang="en-US" sz="1400" b="1" dirty="0" err="1"/>
              <a:t>dfcimmboss</a:t>
            </a:r>
            <a:endParaRPr lang="en-US" sz="1400" b="1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Ensure to use </a:t>
            </a:r>
            <a:r>
              <a:rPr lang="en-US" sz="1200" dirty="0" err="1"/>
              <a:t>SmartPhrase</a:t>
            </a:r>
            <a:r>
              <a:rPr lang="en-US" sz="1200" dirty="0"/>
              <a:t> template as a guide to documentation, document the number of phone call attempts required to reach patient/caregiver, the start and end times of the phone call.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If unable to reach the patient, the nurse must document patient contact via telephone was unsuccessful and time of the call.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If patient screens positive for signs of CRS or ICANS, the nurse should follow the escalation pathway shown below.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1FA7587F-1C04-44B6-2C12-FC53FFBBC3E8}"/>
              </a:ext>
            </a:extLst>
          </p:cNvPr>
          <p:cNvSpPr/>
          <p:nvPr/>
        </p:nvSpPr>
        <p:spPr>
          <a:xfrm>
            <a:off x="225661" y="733806"/>
            <a:ext cx="623882" cy="59075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802667-5FC2-9BAA-5E05-8C022D55D603}"/>
              </a:ext>
            </a:extLst>
          </p:cNvPr>
          <p:cNvSpPr txBox="1"/>
          <p:nvPr/>
        </p:nvSpPr>
        <p:spPr>
          <a:xfrm>
            <a:off x="8437" y="6509597"/>
            <a:ext cx="1064343" cy="251817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/>
          <a:p>
            <a:r>
              <a:rPr lang="en-US" sz="1227" dirty="0">
                <a:latin typeface="+mj-lt"/>
              </a:rPr>
              <a:t>06/2025 KP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AEA1AF-0649-7F65-9BD0-2328601DF04B}"/>
              </a:ext>
            </a:extLst>
          </p:cNvPr>
          <p:cNvSpPr/>
          <p:nvPr/>
        </p:nvSpPr>
        <p:spPr>
          <a:xfrm>
            <a:off x="7338418" y="1629306"/>
            <a:ext cx="4805479" cy="485660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300"/>
              </a:spcAft>
            </a:pPr>
            <a:r>
              <a:rPr lang="en-US" sz="16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SmartPhrase</a:t>
            </a:r>
            <a:r>
              <a:rPr lang="en-US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 Assessment: </a:t>
            </a:r>
            <a:r>
              <a:rPr lang="en-US" sz="1200" i="1" dirty="0">
                <a:solidFill>
                  <a:schemeClr val="tx1"/>
                </a:solidFill>
                <a:cs typeface="Times New Roman" panose="02020603050405020304" pitchFamily="18" charset="0"/>
              </a:rPr>
              <a:t>sample </a:t>
            </a:r>
          </a:p>
          <a:p>
            <a:pPr algn="ctr">
              <a:spcAft>
                <a:spcPts val="300"/>
              </a:spcAft>
            </a:pPr>
            <a:r>
              <a:rPr lang="en-US" sz="16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SmartPhrase</a:t>
            </a:r>
            <a:r>
              <a:rPr lang="en-US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: .</a:t>
            </a:r>
            <a:r>
              <a:rPr lang="en-US" sz="16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dfcimmboss</a:t>
            </a:r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Patient called on (enter date) at (enter time) for step up dosing follow up. Patient received Cycle 1 Day (enter day), dose (enter number) of (List: Teclistamab, Elranatamab, Talquetamab) today at (enter administration time).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Spoke with (enter name of the patient or person speaking with on the phone). Vitals signs reported by the patient: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Temperature: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(enter temperature), Blood pressure: (enter BP),  Heart rate: (enter HR)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Oxygen saturation: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(enter O2sat), on (drop down options (1) room air, (2) nasal cannula oxygen)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Patient reports dermatologic symptoms (drop down options (1) none, (2) rash, (3) flushing, (4) sweating, (5) other/ free text)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Patient reports respiratory symptoms: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(drop down options (1) none, (2) SOB with exertion, (3) SOB at rest, (4) other/ free text)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Patient reports circulatory symptoms: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(drop down options (1) none, (2) dizziness/ lightheaded, (3) palpitations, (4) chest discomfort, (5) other/ free text)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Patient reports neurologic symptoms: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(drop down options (1) none, (2) increased fatigue, (3) difficulty waking, (4) confusion to name/ date/ location, (5) inability to identify objects, (6) change in writing, (7) difficulty count backwards from 100, (8) other/ free text)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B0B1DCC-0A7C-0FCF-BD71-CEB718B806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468701"/>
              </p:ext>
            </p:extLst>
          </p:nvPr>
        </p:nvGraphicFramePr>
        <p:xfrm>
          <a:off x="4646211" y="3970879"/>
          <a:ext cx="2683586" cy="2651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D19C415-7F57-1445-283A-D8B3A908CCB6}"/>
              </a:ext>
            </a:extLst>
          </p:cNvPr>
          <p:cNvSpPr/>
          <p:nvPr/>
        </p:nvSpPr>
        <p:spPr>
          <a:xfrm>
            <a:off x="4819170" y="3242399"/>
            <a:ext cx="2290119" cy="60382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Patient Side Effect Escalation Pathway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09FBF3-E83C-88EF-5A43-776D74D41E5B}"/>
              </a:ext>
            </a:extLst>
          </p:cNvPr>
          <p:cNvSpPr/>
          <p:nvPr/>
        </p:nvSpPr>
        <p:spPr>
          <a:xfrm>
            <a:off x="104272" y="3172311"/>
            <a:ext cx="4541939" cy="3314192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SmartPhrase</a:t>
            </a:r>
            <a:r>
              <a:rPr lang="en-US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 - Triage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No CRS Grade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– reinforce education and instruct patient to return to clinic for scheduled appointment tomorrow.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Grade 1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– instruct patient to stay near the phone the provider will call within the next 30 minutes and nurse notified the provider at _____ time.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Grade 2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no respiratory distress and O2 sat &gt;92 % on room air – instruct patient to go to the emergency department and nurse notified the provider at ____ time.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  <a:cs typeface="Times New Roman" panose="02020603050405020304" pitchFamily="18" charset="0"/>
              </a:rPr>
              <a:t>Grade 2 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with respiratory distress and O2 sat &lt; 92% on room air – instruct the patient to immediately call 9-1-1 to be transported to the emergency department and nurse notified provider at____ time. 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Call ended at ()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Number of attempted calls ()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Contact via Telephone was not successful</a:t>
            </a:r>
          </a:p>
        </p:txBody>
      </p:sp>
    </p:spTree>
    <p:extLst>
      <p:ext uri="{BB962C8B-B14F-4D97-AF65-F5344CB8AC3E}">
        <p14:creationId xmlns:p14="http://schemas.microsoft.com/office/powerpoint/2010/main" val="335828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0F89-9BAE-35DD-FE28-F652048F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9BEE1A-CEF1-7A04-F75F-FE0187094D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>
            <a:off x="2850" y="0"/>
            <a:ext cx="12186301" cy="13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4C0D93-FB9D-4BB9-7625-568D269B4A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 rot="10800000">
            <a:off x="3208" y="6758903"/>
            <a:ext cx="12185584" cy="136727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E622B0E9-51BD-1B2A-CE3B-435C0DEA0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" y="141868"/>
            <a:ext cx="1073858" cy="3116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922C6A3-072F-D2C3-F9BF-2934EA7629F5}"/>
              </a:ext>
            </a:extLst>
          </p:cNvPr>
          <p:cNvSpPr/>
          <p:nvPr/>
        </p:nvSpPr>
        <p:spPr>
          <a:xfrm>
            <a:off x="7828999" y="251255"/>
            <a:ext cx="3943128" cy="678508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Bispecific Outpatient Safe Step-Up Dosing (BOSS) Practice Guide </a:t>
            </a:r>
            <a:endParaRPr lang="en-US" sz="2000" b="1" cap="none" spc="0" dirty="0">
              <a:ln w="0"/>
              <a:solidFill>
                <a:srgbClr val="00649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109011-48C9-A669-7663-C94C460FFD0B}"/>
              </a:ext>
            </a:extLst>
          </p:cNvPr>
          <p:cNvSpPr/>
          <p:nvPr/>
        </p:nvSpPr>
        <p:spPr>
          <a:xfrm>
            <a:off x="9220868" y="800222"/>
            <a:ext cx="2546099" cy="270704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1350" dirty="0">
                <a:ln w="0"/>
                <a:solidFill>
                  <a:schemeClr val="accent2"/>
                </a:solidFill>
              </a:rPr>
              <a:t>Nursing Reference Sheet</a:t>
            </a:r>
            <a:endParaRPr lang="en-US" sz="1350" b="0" cap="none" spc="0" dirty="0">
              <a:ln w="0"/>
              <a:solidFill>
                <a:schemeClr val="accent2"/>
              </a:solidFill>
            </a:endParaRP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BB1BBC34-0383-768C-CC8C-D8F021C6C8C4}"/>
              </a:ext>
            </a:extLst>
          </p:cNvPr>
          <p:cNvSpPr/>
          <p:nvPr/>
        </p:nvSpPr>
        <p:spPr>
          <a:xfrm>
            <a:off x="280946" y="590509"/>
            <a:ext cx="623882" cy="590752"/>
          </a:xfrm>
          <a:prstGeom prst="star5">
            <a:avLst>
              <a:gd name="adj" fmla="val 16575"/>
              <a:gd name="hf" fmla="val 105146"/>
              <a:gd name="vf" fmla="val 11055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1D5226-E43A-2BA0-5484-D975BC8D289C}"/>
              </a:ext>
            </a:extLst>
          </p:cNvPr>
          <p:cNvSpPr txBox="1"/>
          <p:nvPr/>
        </p:nvSpPr>
        <p:spPr>
          <a:xfrm>
            <a:off x="0" y="6711616"/>
            <a:ext cx="1064343" cy="251817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/>
          <a:p>
            <a:r>
              <a:rPr lang="en-US" sz="1227" dirty="0">
                <a:latin typeface="+mj-lt"/>
              </a:rPr>
              <a:t>09/2025 KP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872CD9-AE34-EDB9-793C-804BF6CB71E0}"/>
              </a:ext>
            </a:extLst>
          </p:cNvPr>
          <p:cNvSpPr/>
          <p:nvPr/>
        </p:nvSpPr>
        <p:spPr>
          <a:xfrm>
            <a:off x="1015563" y="779967"/>
            <a:ext cx="4071190" cy="10016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Premedications for Step-Up Dosing: </a:t>
            </a:r>
            <a:r>
              <a:rPr lang="en-US" sz="1200" i="1" dirty="0">
                <a:solidFill>
                  <a:schemeClr val="tx1"/>
                </a:solidFill>
              </a:rPr>
              <a:t>Administer 1 hour prior to each step-up dose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Dexamethasone 16-20mg PO or 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Diphenhydramine 25-50mg 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Acetaminophen 650-1000mg PO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DD38A6-E69C-0B5B-386C-7133F968EC39}"/>
              </a:ext>
            </a:extLst>
          </p:cNvPr>
          <p:cNvGraphicFramePr>
            <a:graphicFrameLocks noGrp="1"/>
          </p:cNvGraphicFramePr>
          <p:nvPr/>
        </p:nvGraphicFramePr>
        <p:xfrm>
          <a:off x="331694" y="1855694"/>
          <a:ext cx="5000401" cy="4923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2494">
                  <a:extLst>
                    <a:ext uri="{9D8B030D-6E8A-4147-A177-3AD203B41FA5}">
                      <a16:colId xmlns:a16="http://schemas.microsoft.com/office/drawing/2014/main" val="3317621756"/>
                    </a:ext>
                  </a:extLst>
                </a:gridCol>
                <a:gridCol w="2077907">
                  <a:extLst>
                    <a:ext uri="{9D8B030D-6E8A-4147-A177-3AD203B41FA5}">
                      <a16:colId xmlns:a16="http://schemas.microsoft.com/office/drawing/2014/main" val="17287146"/>
                    </a:ext>
                  </a:extLst>
                </a:gridCol>
              </a:tblGrid>
              <a:tr h="290763">
                <a:tc>
                  <a:txBody>
                    <a:bodyPr/>
                    <a:lstStyle/>
                    <a:p>
                      <a:r>
                        <a:rPr lang="en-US" sz="1300" dirty="0"/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CRS Rates - 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35560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r>
                        <a:rPr lang="en-US" sz="1300" b="1" dirty="0"/>
                        <a:t>Teclistamab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72.1%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852147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b="1" dirty="0"/>
                        <a:t>Day 1</a:t>
                      </a:r>
                      <a:r>
                        <a:rPr lang="en-US" sz="1300" dirty="0"/>
                        <a:t> – 0.06mg/kg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/>
                        <a:t>43.6%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37243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Day 3 – 0.3 mg/kg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35.2%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783131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Day 5 to 8 – 1.5mg/kg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24.2%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956401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r>
                        <a:rPr lang="en-US" sz="1300" b="1" dirty="0"/>
                        <a:t>Elranatamab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/>
                        <a:t>56.3%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881035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b="1" dirty="0"/>
                        <a:t>Day 1</a:t>
                      </a:r>
                      <a:r>
                        <a:rPr lang="en-US" sz="1300" dirty="0"/>
                        <a:t> – 12mg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/>
                        <a:t>44.5%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94960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Day 3 – 32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26312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r>
                        <a:rPr lang="en-US" sz="1300" b="1" dirty="0"/>
                        <a:t>Talquetamab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278602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Day 1 – 0.01mg/kg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13264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b="1" dirty="0"/>
                        <a:t>Day 3</a:t>
                      </a:r>
                      <a:r>
                        <a:rPr lang="en-US" sz="1300" dirty="0"/>
                        <a:t> – 0.06 mg/kg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/>
                        <a:t>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20972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Day 5 to 8 – 0.4mg/kg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33140"/>
                  </a:ext>
                </a:extLst>
              </a:tr>
              <a:tr h="22156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Day 8 to 10 – 0.8mg/kg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731178"/>
                  </a:ext>
                </a:extLst>
              </a:tr>
              <a:tr h="22156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1" dirty="0" err="1"/>
                        <a:t>Linvoseltamab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300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863052"/>
                  </a:ext>
                </a:extLst>
              </a:tr>
              <a:tr h="221564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n-US" sz="1300" b="1" dirty="0"/>
                        <a:t>Day 1</a:t>
                      </a:r>
                      <a:r>
                        <a:rPr lang="en-US" sz="1300" dirty="0"/>
                        <a:t> - 5mg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300" b="1" dirty="0"/>
                        <a:t>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250765"/>
                  </a:ext>
                </a:extLst>
              </a:tr>
              <a:tr h="221564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n-US" sz="1300" dirty="0"/>
                        <a:t>Day 8 - 25mg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300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51369"/>
                  </a:ext>
                </a:extLst>
              </a:tr>
              <a:tr h="221564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n-US" sz="1300" dirty="0"/>
                        <a:t>Day 15 (first full dose) - 200mg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30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90934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68530DA-1980-4079-E1D4-6571C190E188}"/>
              </a:ext>
            </a:extLst>
          </p:cNvPr>
          <p:cNvGraphicFramePr>
            <a:graphicFrameLocks noGrp="1"/>
          </p:cNvGraphicFramePr>
          <p:nvPr/>
        </p:nvGraphicFramePr>
        <p:xfrm>
          <a:off x="6185647" y="1963270"/>
          <a:ext cx="5067126" cy="4033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598">
                  <a:extLst>
                    <a:ext uri="{9D8B030D-6E8A-4147-A177-3AD203B41FA5}">
                      <a16:colId xmlns:a16="http://schemas.microsoft.com/office/drawing/2014/main" val="4122939905"/>
                    </a:ext>
                  </a:extLst>
                </a:gridCol>
                <a:gridCol w="2920528">
                  <a:extLst>
                    <a:ext uri="{9D8B030D-6E8A-4147-A177-3AD203B41FA5}">
                      <a16:colId xmlns:a16="http://schemas.microsoft.com/office/drawing/2014/main" val="3773098533"/>
                    </a:ext>
                  </a:extLst>
                </a:gridCol>
              </a:tblGrid>
              <a:tr h="294686">
                <a:tc>
                  <a:txBody>
                    <a:bodyPr/>
                    <a:lstStyle/>
                    <a:p>
                      <a:r>
                        <a:rPr lang="en-US" sz="1300" dirty="0"/>
                        <a:t>Timing of CRS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Median Hours/Days (Range)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6595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r>
                        <a:rPr lang="en-US" sz="1300" b="1" dirty="0"/>
                        <a:t>Teclistamab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154299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Time to Onset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  Days (1 –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19800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 Days (1 – 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83794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r>
                        <a:rPr lang="en-US" sz="1300" b="1" dirty="0"/>
                        <a:t>Elranatamab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890035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Time to Onset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 Days (1 – 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34773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 Days (1-19)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22786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r>
                        <a:rPr lang="en-US" sz="1300" b="1" dirty="0"/>
                        <a:t>Talquetamab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602597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Time to Onset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 Days (1 – 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816738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/>
                      <a:r>
                        <a:rPr lang="en-US" sz="1300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 Days (1- 7)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670159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300" b="1" err="1"/>
                        <a:t>Linvoseltamab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3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06814"/>
                  </a:ext>
                </a:extLst>
              </a:tr>
              <a:tr h="497283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n-US" sz="1300" dirty="0"/>
                        <a:t>Time to Onset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3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11 Hours</a:t>
                      </a:r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 </a:t>
                      </a:r>
                      <a:r>
                        <a:rPr lang="en-US" sz="1300" b="0" i="1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from End of Infusion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300" b="0" i="1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(-1 to 184 hours)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95941"/>
                  </a:ext>
                </a:extLst>
              </a:tr>
              <a:tr h="294686">
                <a:tc>
                  <a:txBody>
                    <a:bodyPr/>
                    <a:lstStyle/>
                    <a:p>
                      <a:pPr lvl="1">
                        <a:buNone/>
                      </a:pPr>
                      <a:r>
                        <a:rPr lang="en-US" sz="1300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300" b="1" dirty="0"/>
                        <a:t>15 Hours </a:t>
                      </a:r>
                      <a:r>
                        <a:rPr lang="en-US" sz="1300" b="0" i="1" dirty="0"/>
                        <a:t>(1 to 76 hours)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9925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42D1E8C-1D50-199C-5266-5E6E5EEA7ED1}"/>
              </a:ext>
            </a:extLst>
          </p:cNvPr>
          <p:cNvSpPr/>
          <p:nvPr/>
        </p:nvSpPr>
        <p:spPr>
          <a:xfrm>
            <a:off x="5510940" y="6138927"/>
            <a:ext cx="6263003" cy="69175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38100"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/>
              <a:t>The risk of ICANS is low for </a:t>
            </a:r>
            <a:r>
              <a:rPr lang="en-US" sz="1600" b="1" err="1"/>
              <a:t>Teclistamab</a:t>
            </a:r>
            <a:r>
              <a:rPr lang="en-US" sz="1600" b="1" dirty="0"/>
              <a:t> (3 – 7%), </a:t>
            </a:r>
            <a:r>
              <a:rPr lang="en-US" sz="1600" b="1" err="1"/>
              <a:t>Elranatmab</a:t>
            </a:r>
            <a:r>
              <a:rPr lang="en-US" sz="1600" b="1" dirty="0"/>
              <a:t> (3.4%), </a:t>
            </a:r>
            <a:r>
              <a:rPr lang="en-US" sz="1600" b="1" err="1"/>
              <a:t>Talquetamab</a:t>
            </a:r>
            <a:r>
              <a:rPr lang="en-US" sz="1600" b="1" dirty="0"/>
              <a:t> (7.7%), and </a:t>
            </a:r>
            <a:r>
              <a:rPr lang="en-US" sz="1600" b="1" err="1"/>
              <a:t>Linvoseltamab</a:t>
            </a:r>
            <a:r>
              <a:rPr lang="en-US" sz="1600" b="1" dirty="0"/>
              <a:t> (8%) </a:t>
            </a:r>
            <a:endParaRPr lang="en-US" sz="16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F55B7E8-2BAE-2B56-F458-980AC6068EBA}"/>
              </a:ext>
            </a:extLst>
          </p:cNvPr>
          <p:cNvSpPr/>
          <p:nvPr/>
        </p:nvSpPr>
        <p:spPr>
          <a:xfrm>
            <a:off x="5571039" y="917537"/>
            <a:ext cx="4728761" cy="1069894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/>
              <a:t>No In-clinic observation is required for </a:t>
            </a:r>
            <a:r>
              <a:rPr lang="en-US" sz="1600" dirty="0" err="1"/>
              <a:t>Teclistamab</a:t>
            </a:r>
            <a:r>
              <a:rPr lang="en-US" sz="1600" dirty="0"/>
              <a:t>, </a:t>
            </a:r>
            <a:r>
              <a:rPr lang="en-US" sz="1600" dirty="0" err="1"/>
              <a:t>Elranatamab</a:t>
            </a:r>
            <a:r>
              <a:rPr lang="en-US" sz="1600" dirty="0"/>
              <a:t>, </a:t>
            </a:r>
            <a:r>
              <a:rPr lang="en-US" sz="1600" dirty="0" err="1"/>
              <a:t>Talquetamab</a:t>
            </a:r>
            <a:r>
              <a:rPr lang="en-US" sz="1600" dirty="0"/>
              <a:t>, or </a:t>
            </a:r>
            <a:r>
              <a:rPr lang="en-US" sz="1600" dirty="0" err="1"/>
              <a:t>Linvoseltamab</a:t>
            </a:r>
            <a:endParaRPr lang="en-US" sz="1600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9924EF19-D47D-9C94-AC45-CDB8E901EBA6}"/>
              </a:ext>
            </a:extLst>
          </p:cNvPr>
          <p:cNvSpPr/>
          <p:nvPr/>
        </p:nvSpPr>
        <p:spPr>
          <a:xfrm>
            <a:off x="5882491" y="1284039"/>
            <a:ext cx="418604" cy="342787"/>
          </a:xfrm>
          <a:prstGeom prst="star5">
            <a:avLst/>
          </a:prstGeom>
          <a:solidFill>
            <a:srgbClr val="C00000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89638F9-5892-2FB7-0481-16A23F36B904}"/>
              </a:ext>
            </a:extLst>
          </p:cNvPr>
          <p:cNvSpPr/>
          <p:nvPr/>
        </p:nvSpPr>
        <p:spPr>
          <a:xfrm>
            <a:off x="9596805" y="1282950"/>
            <a:ext cx="418604" cy="342787"/>
          </a:xfrm>
          <a:prstGeom prst="star5">
            <a:avLst/>
          </a:prstGeom>
          <a:solidFill>
            <a:srgbClr val="C00000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2176E8-F3A5-F434-CD30-7A2CF33F7025}"/>
              </a:ext>
            </a:extLst>
          </p:cNvPr>
          <p:cNvSpPr txBox="1"/>
          <p:nvPr/>
        </p:nvSpPr>
        <p:spPr>
          <a:xfrm>
            <a:off x="1080302" y="73272"/>
            <a:ext cx="68030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Multiple Myeloma Standard of Care Approved </a:t>
            </a:r>
            <a:r>
              <a:rPr lang="en-US" sz="2000" b="1" dirty="0" err="1"/>
              <a:t>Bispecifics</a:t>
            </a:r>
            <a:endParaRPr lang="en-US" sz="2000" b="1" dirty="0"/>
          </a:p>
          <a:p>
            <a:pPr algn="ctr"/>
            <a:r>
              <a:rPr lang="en-US" sz="2000" b="1" dirty="0"/>
              <a:t>For Outpatient Step-Up Dosing</a:t>
            </a:r>
          </a:p>
        </p:txBody>
      </p:sp>
    </p:spTree>
    <p:extLst>
      <p:ext uri="{BB962C8B-B14F-4D97-AF65-F5344CB8AC3E}">
        <p14:creationId xmlns:p14="http://schemas.microsoft.com/office/powerpoint/2010/main" val="291096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68AF9-A476-C9D4-E4BA-19B03BF1F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75F2FE-C767-DABB-10E0-E06D0AD2D0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>
            <a:off x="0" y="-18986"/>
            <a:ext cx="12186301" cy="13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FC9DF7-152A-6ED5-4744-BEE607BC28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68"/>
          <a:stretch/>
        </p:blipFill>
        <p:spPr>
          <a:xfrm rot="10800000">
            <a:off x="3208" y="6758903"/>
            <a:ext cx="12185584" cy="136727"/>
          </a:xfrm>
          <a:prstGeom prst="rect">
            <a:avLst/>
          </a:prstGeom>
        </p:spPr>
      </p:pic>
      <p:pic>
        <p:nvPicPr>
          <p:cNvPr id="3" name="Picture 2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B443292D-B2C6-E735-8E1C-D4730856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88" y="6388921"/>
            <a:ext cx="1073858" cy="3116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860E38-C2A9-D285-4F58-EEC92735A4F6}"/>
              </a:ext>
            </a:extLst>
          </p:cNvPr>
          <p:cNvSpPr/>
          <p:nvPr/>
        </p:nvSpPr>
        <p:spPr>
          <a:xfrm>
            <a:off x="7955748" y="233325"/>
            <a:ext cx="3943128" cy="678508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Bispecific </a:t>
            </a:r>
            <a:r>
              <a:rPr lang="en-US" sz="2000" b="1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Outpatient Safe </a:t>
            </a:r>
            <a:r>
              <a:rPr lang="en-US" sz="2000" b="1" dirty="0">
                <a:ln w="0"/>
                <a:solidFill>
                  <a:srgbClr val="00649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Step-Up Dosing (BOSS) Practice Guide </a:t>
            </a:r>
            <a:endParaRPr lang="en-US" sz="2000" b="1" cap="none" spc="0" dirty="0">
              <a:ln w="0"/>
              <a:solidFill>
                <a:srgbClr val="00649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BBFCBA-20C6-626F-406A-BA654453917C}"/>
              </a:ext>
            </a:extLst>
          </p:cNvPr>
          <p:cNvSpPr/>
          <p:nvPr/>
        </p:nvSpPr>
        <p:spPr>
          <a:xfrm>
            <a:off x="9220868" y="800222"/>
            <a:ext cx="2546099" cy="270704"/>
          </a:xfrm>
          <a:prstGeom prst="rect">
            <a:avLst/>
          </a:prstGeom>
          <a:noFill/>
        </p:spPr>
        <p:txBody>
          <a:bodyPr wrap="square" lIns="62345" tIns="31173" rIns="62345" bIns="31173" anchor="t">
            <a:spAutoFit/>
          </a:bodyPr>
          <a:lstStyle/>
          <a:p>
            <a:pPr algn="ctr"/>
            <a:r>
              <a:rPr lang="en-US" sz="1350" dirty="0">
                <a:ln w="0"/>
                <a:solidFill>
                  <a:schemeClr val="accent2"/>
                </a:solidFill>
              </a:rPr>
              <a:t>Nursing Reference Sheet</a:t>
            </a:r>
            <a:endParaRPr lang="en-US" sz="1350" b="0" cap="none" spc="0" dirty="0">
              <a:ln w="0"/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00689E-8E5F-D018-5E62-9FAB969B8E99}"/>
              </a:ext>
            </a:extLst>
          </p:cNvPr>
          <p:cNvSpPr/>
          <p:nvPr/>
        </p:nvSpPr>
        <p:spPr>
          <a:xfrm>
            <a:off x="2458556" y="595201"/>
            <a:ext cx="5370443" cy="2098408"/>
          </a:xfrm>
          <a:prstGeom prst="rect">
            <a:avLst/>
          </a:prstGeom>
          <a:solidFill>
            <a:srgbClr val="4F81BD"/>
          </a:solidFill>
          <a:ln w="38100">
            <a:solidFill>
              <a:srgbClr val="F79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/>
              <a:t>Patient Education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Ensure patients and caregivers have contact information for providers in the clinic (wallet card)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Ensure that patients and caregivers have clear instructions on what to do in case of an emergency and/or who to call in different scenarios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Review Home Monitoring Equipment and Abnormal VS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Encourage oral hydration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Review Infection Prevention measures (hand hygiene, avoid large crowds and people with cold symptoms, influenza vaccination, and prophylaxis medications)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Review CRS and Neurotoxicity symptoms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7D1BADE0-4380-8A46-43A1-FE7A58661E1E}"/>
              </a:ext>
            </a:extLst>
          </p:cNvPr>
          <p:cNvSpPr/>
          <p:nvPr/>
        </p:nvSpPr>
        <p:spPr>
          <a:xfrm>
            <a:off x="11451511" y="883693"/>
            <a:ext cx="623882" cy="59075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2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3059BF-E7F8-1B7B-C771-6B349C258BBF}"/>
              </a:ext>
            </a:extLst>
          </p:cNvPr>
          <p:cNvSpPr txBox="1"/>
          <p:nvPr/>
        </p:nvSpPr>
        <p:spPr>
          <a:xfrm>
            <a:off x="8437" y="6509597"/>
            <a:ext cx="1064343" cy="251817"/>
          </a:xfrm>
          <a:prstGeom prst="rect">
            <a:avLst/>
          </a:prstGeom>
          <a:noFill/>
        </p:spPr>
        <p:txBody>
          <a:bodyPr wrap="square" lIns="62345" tIns="31173" rIns="62345" bIns="31173" rtlCol="0" anchor="t">
            <a:spAutoFit/>
          </a:bodyPr>
          <a:lstStyle/>
          <a:p>
            <a:r>
              <a:rPr lang="en-US" sz="1227" dirty="0">
                <a:latin typeface="+mj-lt"/>
              </a:rPr>
              <a:t>06/2025 KP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9A6284-38C0-0E02-FA07-EFA47C1475D8}"/>
              </a:ext>
            </a:extLst>
          </p:cNvPr>
          <p:cNvSpPr/>
          <p:nvPr/>
        </p:nvSpPr>
        <p:spPr>
          <a:xfrm>
            <a:off x="98854" y="3155091"/>
            <a:ext cx="5370443" cy="338965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When Should the Patient Call 911?</a:t>
            </a: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Picture 1" descr="A close-up of a medical care information&#10;&#10;AI-generated content may be incorrect.">
            <a:extLst>
              <a:ext uri="{FF2B5EF4-FFF2-40B4-BE49-F238E27FC236}">
                <a16:creationId xmlns:a16="http://schemas.microsoft.com/office/drawing/2014/main" id="{205BF7F8-CB33-E103-F56B-87E654516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614" y="460961"/>
            <a:ext cx="2076936" cy="26649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F4673C-FF0C-65C9-2752-FD0BD592EB34}"/>
              </a:ext>
            </a:extLst>
          </p:cNvPr>
          <p:cNvSpPr txBox="1"/>
          <p:nvPr/>
        </p:nvSpPr>
        <p:spPr>
          <a:xfrm>
            <a:off x="122025" y="3868468"/>
            <a:ext cx="159082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AN EMERGENCY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Always call 911.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Caregivers should notify doctor if 911 is called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ALWAYS keep the patient’s treatment wallet card with them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062A192-9D6B-5571-0725-38ECFF5BB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390383"/>
              </p:ext>
            </p:extLst>
          </p:nvPr>
        </p:nvGraphicFramePr>
        <p:xfrm>
          <a:off x="1637786" y="3688632"/>
          <a:ext cx="3756453" cy="27553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30421">
                  <a:extLst>
                    <a:ext uri="{9D8B030D-6E8A-4147-A177-3AD203B41FA5}">
                      <a16:colId xmlns:a16="http://schemas.microsoft.com/office/drawing/2014/main" val="1803444328"/>
                    </a:ext>
                  </a:extLst>
                </a:gridCol>
                <a:gridCol w="3026032">
                  <a:extLst>
                    <a:ext uri="{9D8B030D-6E8A-4147-A177-3AD203B41FA5}">
                      <a16:colId xmlns:a16="http://schemas.microsoft.com/office/drawing/2014/main" val="1134420020"/>
                    </a:ext>
                  </a:extLst>
                </a:gridCol>
              </a:tblGrid>
              <a:tr h="1369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Monitor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Call 911 if you notice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52354"/>
                  </a:ext>
                </a:extLst>
              </a:tr>
              <a:tr h="155230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Alertness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Will not wake up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Suddenly cannot move arms or legs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Seizure (uncontrolled shaking or stiffening of body)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Sudden change in vision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New confusion or more confusion than usual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Trouble finding words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Change in level of alertness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Numbness or tingling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Unable to get around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Trouble swallowing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072531"/>
                  </a:ext>
                </a:extLst>
              </a:tr>
              <a:tr h="7043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Breathing</a:t>
                      </a:r>
                      <a:endParaRPr lang="en-U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Not breathing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Trouble breathing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Sudden chest pain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New onset wheezing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Coughing up blood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66208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586EF1F-D4C2-FCBE-E448-D2D9162DBFC0}"/>
              </a:ext>
            </a:extLst>
          </p:cNvPr>
          <p:cNvSpPr txBox="1"/>
          <p:nvPr/>
        </p:nvSpPr>
        <p:spPr>
          <a:xfrm>
            <a:off x="-66140" y="34356"/>
            <a:ext cx="2578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Patient Immunotherapy Wallet Card </a:t>
            </a:r>
            <a:r>
              <a:rPr lang="en-US" sz="1600" i="1" dirty="0"/>
              <a:t>sample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E9EE0E-5729-B0D6-B85B-AF0841436D6F}"/>
              </a:ext>
            </a:extLst>
          </p:cNvPr>
          <p:cNvSpPr/>
          <p:nvPr/>
        </p:nvSpPr>
        <p:spPr>
          <a:xfrm>
            <a:off x="5708822" y="3169165"/>
            <a:ext cx="5211612" cy="33896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1600" b="1" dirty="0">
                <a:solidFill>
                  <a:schemeClr val="tx1"/>
                </a:solidFill>
              </a:rPr>
              <a:t>When should the patient call the Provider?</a:t>
            </a: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Non-Urgent Symptoms: </a:t>
            </a:r>
            <a:r>
              <a:rPr lang="en-US" sz="1200" dirty="0">
                <a:solidFill>
                  <a:schemeClr val="tx1"/>
                </a:solidFill>
              </a:rPr>
              <a:t>call during business hours (</a:t>
            </a:r>
            <a:r>
              <a:rPr lang="en-US" sz="1200" b="1" dirty="0">
                <a:solidFill>
                  <a:schemeClr val="tx1"/>
                </a:solidFill>
              </a:rPr>
              <a:t>8am - 5pm </a:t>
            </a:r>
            <a:r>
              <a:rPr lang="en-US" sz="1200" dirty="0">
                <a:solidFill>
                  <a:schemeClr val="tx1"/>
                </a:solidFill>
              </a:rPr>
              <a:t>) to speak with the myeloma telephone triage 617-632-4218 option 3.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If </a:t>
            </a:r>
            <a:r>
              <a:rPr lang="en-US" sz="1200" b="1" dirty="0">
                <a:solidFill>
                  <a:schemeClr val="tx1"/>
                </a:solidFill>
              </a:rPr>
              <a:t>after 5pm and on weekends, </a:t>
            </a:r>
            <a:r>
              <a:rPr lang="en-US" sz="1200" dirty="0">
                <a:solidFill>
                  <a:schemeClr val="tx1"/>
                </a:solidFill>
              </a:rPr>
              <a:t>please call the page operator at </a:t>
            </a:r>
            <a:r>
              <a:rPr lang="en-US" sz="1200" b="1" dirty="0">
                <a:solidFill>
                  <a:schemeClr val="tx1"/>
                </a:solidFill>
              </a:rPr>
              <a:t>617-632-3352</a:t>
            </a:r>
            <a:r>
              <a:rPr lang="en-US" sz="1200" dirty="0">
                <a:solidFill>
                  <a:schemeClr val="tx1"/>
                </a:solidFill>
              </a:rPr>
              <a:t>. Ask the page operator to emergently page the provider.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If no response from the doctor within 20 minutes, page again.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FF8B15C-2F14-7B5A-F17A-5C1A02073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34495"/>
              </p:ext>
            </p:extLst>
          </p:nvPr>
        </p:nvGraphicFramePr>
        <p:xfrm>
          <a:off x="6479545" y="4617268"/>
          <a:ext cx="3670165" cy="189232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76381">
                  <a:extLst>
                    <a:ext uri="{9D8B030D-6E8A-4147-A177-3AD203B41FA5}">
                      <a16:colId xmlns:a16="http://schemas.microsoft.com/office/drawing/2014/main" val="281874899"/>
                    </a:ext>
                  </a:extLst>
                </a:gridCol>
                <a:gridCol w="2893784">
                  <a:extLst>
                    <a:ext uri="{9D8B030D-6E8A-4147-A177-3AD203B41FA5}">
                      <a16:colId xmlns:a16="http://schemas.microsoft.com/office/drawing/2014/main" val="1916678710"/>
                    </a:ext>
                  </a:extLst>
                </a:gridCol>
              </a:tblGrid>
              <a:tr h="1923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Monitor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Call the cancer care team if you notice </a:t>
                      </a:r>
                      <a:endParaRPr lang="en-U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628359"/>
                  </a:ext>
                </a:extLst>
              </a:tr>
              <a:tr h="8110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Breathing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Gets winded (short of breath) more easily with very little activity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New cough or cough that will not go away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Trouble breathing when lying down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193496"/>
                  </a:ext>
                </a:extLst>
              </a:tr>
              <a:tr h="8889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Fever or Chills or Infection</a:t>
                      </a:r>
                      <a:endParaRPr lang="en-U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Fever greater than 100.4˚F (38˚C)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Shaking chills (temperature may be normal)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Cold symptoms (runny nose, watery eyes, sneezing, coughing)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Pain or burning while urinating    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8321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2617BD-A1C6-8FED-B28D-DFC288D9B9D2}"/>
              </a:ext>
            </a:extLst>
          </p:cNvPr>
          <p:cNvSpPr txBox="1"/>
          <p:nvPr/>
        </p:nvSpPr>
        <p:spPr>
          <a:xfrm>
            <a:off x="8119273" y="1054937"/>
            <a:ext cx="3041964" cy="20005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cs typeface="Arial"/>
              </a:rPr>
              <a:t>Critical Values:</a:t>
            </a:r>
          </a:p>
          <a:p>
            <a:pPr marL="342900" indent="-342900">
              <a:buFont typeface="Arial"/>
              <a:buChar char="•"/>
            </a:pPr>
            <a:r>
              <a:rPr lang="en-US" sz="1200" b="1" dirty="0">
                <a:solidFill>
                  <a:srgbClr val="FF0000"/>
                </a:solidFill>
                <a:cs typeface="Arial"/>
              </a:rPr>
              <a:t>SBP &lt;90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 (or </a:t>
            </a:r>
            <a:r>
              <a:rPr lang="en-US" sz="1200" b="1" dirty="0">
                <a:solidFill>
                  <a:srgbClr val="FF0000"/>
                </a:solidFill>
                <a:cs typeface="Arial"/>
              </a:rPr>
              <a:t>less than 10%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 of </a:t>
            </a:r>
            <a:r>
              <a:rPr lang="en-US" sz="1200" b="1" dirty="0">
                <a:solidFill>
                  <a:srgbClr val="FF0000"/>
                </a:solidFill>
                <a:cs typeface="Arial"/>
              </a:rPr>
              <a:t>baseline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 if pt runs low)</a:t>
            </a:r>
          </a:p>
          <a:p>
            <a:pPr marL="342900" indent="-342900">
              <a:buFont typeface="Arial"/>
              <a:buChar char="•"/>
            </a:pPr>
            <a:r>
              <a:rPr lang="en-US" sz="1200" b="1" dirty="0">
                <a:solidFill>
                  <a:srgbClr val="FF0000"/>
                </a:solidFill>
                <a:cs typeface="Arial"/>
              </a:rPr>
              <a:t>DBP &lt;50</a:t>
            </a:r>
          </a:p>
          <a:p>
            <a:pPr marL="342900" indent="-342900">
              <a:buFont typeface="Arial"/>
              <a:buChar char="•"/>
            </a:pPr>
            <a:r>
              <a:rPr lang="en-US" sz="1200" b="1" dirty="0">
                <a:solidFill>
                  <a:srgbClr val="FF0000"/>
                </a:solidFill>
                <a:cs typeface="Arial"/>
              </a:rPr>
              <a:t>Temp &gt;100.4 F</a:t>
            </a:r>
          </a:p>
          <a:p>
            <a:pPr marL="342900" indent="-342900">
              <a:buFont typeface="Arial"/>
              <a:buChar char="•"/>
            </a:pPr>
            <a:r>
              <a:rPr lang="en-US" sz="1200" b="1" dirty="0">
                <a:solidFill>
                  <a:srgbClr val="FF0000"/>
                </a:solidFill>
                <a:cs typeface="Arial"/>
              </a:rPr>
              <a:t>O2 Sat &lt;90%</a:t>
            </a:r>
          </a:p>
          <a:p>
            <a:endParaRPr lang="en-US" sz="1200" b="1" dirty="0">
              <a:solidFill>
                <a:srgbClr val="FF0000"/>
              </a:solidFill>
              <a:cs typeface="Arial"/>
            </a:endParaRPr>
          </a:p>
          <a:p>
            <a:r>
              <a:rPr lang="en-US" sz="1200" b="1" dirty="0">
                <a:solidFill>
                  <a:srgbClr val="FF0000"/>
                </a:solidFill>
                <a:cs typeface="Arial"/>
              </a:rPr>
              <a:t>NOTE: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 Critical VS, per DFCI policy GEN-05, require immediate reporting to the infusion RN and provider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53452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71F506C7B32E40AC1AD86A80F9F837" ma:contentTypeVersion="16" ma:contentTypeDescription="Create a new document." ma:contentTypeScope="" ma:versionID="cb13ba399f41981b4ec519640c1d091f">
  <xsd:schema xmlns:xsd="http://www.w3.org/2001/XMLSchema" xmlns:xs="http://www.w3.org/2001/XMLSchema" xmlns:p="http://schemas.microsoft.com/office/2006/metadata/properties" xmlns:ns2="11412476-c1fd-4db2-86dd-0d755ca162d8" xmlns:ns3="a72f4128-62af-4852-91ae-53e7b77423f9" targetNamespace="http://schemas.microsoft.com/office/2006/metadata/properties" ma:root="true" ma:fieldsID="2350e979f98f25f29b000bf00701a161" ns2:_="" ns3:_="">
    <xsd:import namespace="11412476-c1fd-4db2-86dd-0d755ca162d8"/>
    <xsd:import namespace="a72f4128-62af-4852-91ae-53e7b77423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PINa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412476-c1fd-4db2-86dd-0d755ca162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60c9a04-0a06-4c47-89e2-9dbcedd85f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PIName" ma:index="21" nillable="true" ma:displayName="PI Name " ma:description="The first and last name of the PI" ma:format="Dropdown" ma:internalName="PINam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f4128-62af-4852-91ae-53e7b77423f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6691cd4-7f18-4ada-a7e7-1141537b779b}" ma:internalName="TaxCatchAll" ma:showField="CatchAllData" ma:web="a72f4128-62af-4852-91ae-53e7b77423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412476-c1fd-4db2-86dd-0d755ca162d8">
      <Terms xmlns="http://schemas.microsoft.com/office/infopath/2007/PartnerControls"/>
    </lcf76f155ced4ddcb4097134ff3c332f>
    <TaxCatchAll xmlns="a72f4128-62af-4852-91ae-53e7b77423f9" xsi:nil="true"/>
    <PIName xmlns="11412476-c1fd-4db2-86dd-0d755ca162d8" xsi:nil="true"/>
  </documentManagement>
</p:properties>
</file>

<file path=customXml/itemProps1.xml><?xml version="1.0" encoding="utf-8"?>
<ds:datastoreItem xmlns:ds="http://schemas.openxmlformats.org/officeDocument/2006/customXml" ds:itemID="{188BE76E-E084-4676-BB1F-5E88A36570CD}"/>
</file>

<file path=customXml/itemProps2.xml><?xml version="1.0" encoding="utf-8"?>
<ds:datastoreItem xmlns:ds="http://schemas.openxmlformats.org/officeDocument/2006/customXml" ds:itemID="{6B80BCB4-C46F-4CD3-9F28-8EDEBEB153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925720-D9F8-49ED-951E-65F4C57C4089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33a50704-c2c1-4a2b-aacd-4dbd074b00a4"/>
    <ds:schemaRef ds:uri="http://purl.org/dc/terms/"/>
    <ds:schemaRef ds:uri="http://purl.org/dc/dcmitype/"/>
    <ds:schemaRef ds:uri="http://schemas.microsoft.com/office/infopath/2007/PartnerControls"/>
    <ds:schemaRef ds:uri="5cd335fc-1ac6-4794-9867-6cf0b1c0be9b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20edb1f-5c4e-4043-8141-214a63a7ead5}" enabled="0" method="" siteId="{720edb1f-5c4e-4043-8141-214a63a7ead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1833</TotalTime>
  <Words>2721</Words>
  <Application>Microsoft Office PowerPoint</Application>
  <PresentationFormat>Widescreen</PresentationFormat>
  <Paragraphs>314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Pasquale, Kathryn M.,RN</cp:lastModifiedBy>
  <cp:revision>487</cp:revision>
  <cp:lastPrinted>2025-06-02T12:06:28Z</cp:lastPrinted>
  <dcterms:created xsi:type="dcterms:W3CDTF">2013-07-15T20:26:40Z</dcterms:created>
  <dcterms:modified xsi:type="dcterms:W3CDTF">2025-10-06T12:00:41Z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0x0101009071F506C7B32E40AC1AD86A80F9F837</vt:lpwstr>
  </property>
  <property fmtid="{D5CDD505-2E9C-101B-9397-08002B2CF9AE}" pid="3" name="MediaServiceImageTags">
    <vt:lpwstr/>
  </property>
</Properties>
</file>